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27"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8BCD107-BEFA-4352-B4E9-4A8379B8C6C6}" type="datetimeFigureOut">
              <a:rPr lang="en-US" smtClean="0"/>
              <a:pPr/>
              <a:t>3/29/2011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B75DEC3-6D8D-4C45-894E-672E92D9B56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BCD107-BEFA-4352-B4E9-4A8379B8C6C6}" type="datetimeFigureOut">
              <a:rPr lang="en-US" smtClean="0"/>
              <a:pPr/>
              <a:t>3/29/2011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75DEC3-6D8D-4C45-894E-672E92D9B56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8BCD107-BEFA-4352-B4E9-4A8379B8C6C6}" type="datetimeFigureOut">
              <a:rPr lang="en-US" smtClean="0"/>
              <a:pPr/>
              <a:t>3/29/2011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B75DEC3-6D8D-4C45-894E-672E92D9B5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BCD107-BEFA-4352-B4E9-4A8379B8C6C6}" type="datetimeFigureOut">
              <a:rPr lang="en-US" smtClean="0"/>
              <a:pPr/>
              <a:t>3/29/2011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75DEC3-6D8D-4C45-894E-672E92D9B56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8BCD107-BEFA-4352-B4E9-4A8379B8C6C6}" type="datetimeFigureOut">
              <a:rPr lang="en-US" smtClean="0"/>
              <a:pPr/>
              <a:t>3/29/2011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6B75DEC3-6D8D-4C45-894E-672E92D9B56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BCD107-BEFA-4352-B4E9-4A8379B8C6C6}" type="datetimeFigureOut">
              <a:rPr lang="en-US" smtClean="0"/>
              <a:pPr/>
              <a:t>3/29/2011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75DEC3-6D8D-4C45-894E-672E92D9B56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BCD107-BEFA-4352-B4E9-4A8379B8C6C6}" type="datetimeFigureOut">
              <a:rPr lang="en-US" smtClean="0"/>
              <a:pPr/>
              <a:t>3/29/2011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B75DEC3-6D8D-4C45-894E-672E92D9B56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8BCD107-BEFA-4352-B4E9-4A8379B8C6C6}" type="datetimeFigureOut">
              <a:rPr lang="en-US" smtClean="0"/>
              <a:pPr/>
              <a:t>3/29/2011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B75DEC3-6D8D-4C45-894E-672E92D9B56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8BCD107-BEFA-4352-B4E9-4A8379B8C6C6}" type="datetimeFigureOut">
              <a:rPr lang="en-US" smtClean="0"/>
              <a:pPr/>
              <a:t>3/29/2011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6B75DEC3-6D8D-4C45-894E-672E92D9B56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BCD107-BEFA-4352-B4E9-4A8379B8C6C6}" type="datetimeFigureOut">
              <a:rPr lang="en-US" smtClean="0"/>
              <a:pPr/>
              <a:t>3/29/2011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75DEC3-6D8D-4C45-894E-672E92D9B56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8BCD107-BEFA-4352-B4E9-4A8379B8C6C6}" type="datetimeFigureOut">
              <a:rPr lang="en-US" smtClean="0"/>
              <a:pPr/>
              <a:t>3/29/2011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75DEC3-6D8D-4C45-894E-672E92D9B56E}"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8BCD107-BEFA-4352-B4E9-4A8379B8C6C6}" type="datetimeFigureOut">
              <a:rPr lang="en-US" smtClean="0"/>
              <a:pPr/>
              <a:t>3/29/2011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B75DEC3-6D8D-4C45-894E-672E92D9B56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05400" y="1143000"/>
            <a:ext cx="4038600" cy="2057400"/>
          </a:xfrm>
        </p:spPr>
        <p:txBody>
          <a:bodyPr>
            <a:normAutofit/>
          </a:bodyPr>
          <a:lstStyle/>
          <a:p>
            <a:r>
              <a:rPr lang="en-US" sz="3600" dirty="0" smtClean="0"/>
              <a:t>Four Square </a:t>
            </a:r>
            <a:br>
              <a:rPr lang="en-US" sz="3600" dirty="0" smtClean="0"/>
            </a:br>
            <a:r>
              <a:rPr lang="en-US" sz="3600" dirty="0" smtClean="0"/>
              <a:t>Method </a:t>
            </a:r>
            <a:endParaRPr lang="en-US" sz="3600" dirty="0"/>
          </a:p>
        </p:txBody>
      </p:sp>
      <p:sp>
        <p:nvSpPr>
          <p:cNvPr id="6" name="Text Placeholder 5"/>
          <p:cNvSpPr>
            <a:spLocks noGrp="1"/>
          </p:cNvSpPr>
          <p:nvPr>
            <p:ph type="body" sz="half" idx="2"/>
          </p:nvPr>
        </p:nvSpPr>
        <p:spPr/>
        <p:txBody>
          <a:bodyPr>
            <a:normAutofit/>
          </a:bodyPr>
          <a:lstStyle/>
          <a:p>
            <a:r>
              <a:rPr lang="en-US" sz="2800" dirty="0" smtClean="0"/>
              <a:t>You will use this method throughout the week  to create your own essay</a:t>
            </a:r>
            <a:endParaRPr lang="en-US" sz="2800" dirty="0"/>
          </a:p>
        </p:txBody>
      </p:sp>
      <p:pic>
        <p:nvPicPr>
          <p:cNvPr id="7" name="Picture Placeholder 6" descr="use.png"/>
          <p:cNvPicPr>
            <a:picLocks noGrp="1" noChangeAspect="1"/>
          </p:cNvPicPr>
          <p:nvPr>
            <p:ph type="pic" idx="1"/>
          </p:nvPr>
        </p:nvPicPr>
        <p:blipFill>
          <a:blip r:embed="rId2" cstate="print"/>
          <a:srcRect l="12486" r="12486"/>
          <a:stretch>
            <a:fillRect/>
          </a:stretch>
        </p:blip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0"/>
            <a:ext cx="3429000" cy="1447800"/>
          </a:xfrm>
        </p:spPr>
        <p:txBody>
          <a:bodyPr>
            <a:noAutofit/>
          </a:bodyPr>
          <a:lstStyle/>
          <a:p>
            <a:r>
              <a:rPr lang="en-US" sz="2800" dirty="0" smtClean="0"/>
              <a:t>Answers That you found after your research</a:t>
            </a:r>
            <a:endParaRPr lang="en-US" sz="2400" dirty="0"/>
          </a:p>
        </p:txBody>
      </p:sp>
      <p:sp>
        <p:nvSpPr>
          <p:cNvPr id="3" name="Text Placeholder 2"/>
          <p:cNvSpPr>
            <a:spLocks noGrp="1"/>
          </p:cNvSpPr>
          <p:nvPr>
            <p:ph type="body" sz="half" idx="2"/>
          </p:nvPr>
        </p:nvSpPr>
        <p:spPr>
          <a:xfrm>
            <a:off x="5389098" y="1676400"/>
            <a:ext cx="3429000" cy="4876800"/>
          </a:xfrm>
        </p:spPr>
        <p:txBody>
          <a:bodyPr/>
          <a:lstStyle/>
          <a:p>
            <a:pPr lvl="0"/>
            <a:r>
              <a:rPr lang="en-US" sz="1500" dirty="0" smtClean="0"/>
              <a:t>Great whites love fat, fat produces twice the energy versus muscle, so it’s the most efficient food for sharks</a:t>
            </a:r>
          </a:p>
          <a:p>
            <a:pPr lvl="0"/>
            <a:r>
              <a:rPr lang="en-US" sz="1500" dirty="0" smtClean="0"/>
              <a:t>The biggest great white shark on record was 23 feet long</a:t>
            </a:r>
          </a:p>
          <a:p>
            <a:pPr lvl="0"/>
            <a:r>
              <a:rPr lang="en-US" sz="1500" dirty="0" smtClean="0"/>
              <a:t>Humans are predators to great white sharks and Orcas (Killer Whales) have been known to eat great white sharks. Also pods of dolphins have obsessively rammed into them eventually ramming them to death</a:t>
            </a:r>
          </a:p>
          <a:p>
            <a:pPr lvl="0"/>
            <a:r>
              <a:rPr lang="en-US" sz="1500" dirty="0" smtClean="0"/>
              <a:t>Great white sharks normally hunt and eat other sharks and marine mammals, including dolphins, seals (baby seals preferred 50% fat), sea lions and turtles; whites will eat almost any large fish or warm blooded animal</a:t>
            </a:r>
          </a:p>
          <a:p>
            <a:pPr lvl="0"/>
            <a:r>
              <a:rPr lang="en-US" sz="1500" dirty="0" smtClean="0"/>
              <a:t>Great white sharks can weight anywhere from 1,500 to 5,000 pounds</a:t>
            </a:r>
          </a:p>
          <a:p>
            <a:endParaRPr lang="en-US" dirty="0"/>
          </a:p>
        </p:txBody>
      </p:sp>
      <p:pic>
        <p:nvPicPr>
          <p:cNvPr id="7" name="Picture Placeholder 6" descr="cool.jpg"/>
          <p:cNvPicPr>
            <a:picLocks noGrp="1" noChangeAspect="1"/>
          </p:cNvPicPr>
          <p:nvPr>
            <p:ph type="pic" idx="1"/>
          </p:nvPr>
        </p:nvPicPr>
        <p:blipFill>
          <a:blip r:embed="rId2" cstate="print"/>
          <a:srcRect l="16045" r="16045"/>
          <a:stretch>
            <a:fillRect/>
          </a:stretch>
        </p:blipFill>
        <p:spPr/>
      </p:pic>
      <p:sp>
        <p:nvSpPr>
          <p:cNvPr id="8" name="TextBox 7"/>
          <p:cNvSpPr txBox="1"/>
          <p:nvPr/>
        </p:nvSpPr>
        <p:spPr>
          <a:xfrm>
            <a:off x="457200" y="228600"/>
            <a:ext cx="2514600" cy="861774"/>
          </a:xfrm>
          <a:prstGeom prst="rect">
            <a:avLst/>
          </a:prstGeom>
          <a:noFill/>
        </p:spPr>
        <p:txBody>
          <a:bodyPr wrap="square" rtlCol="0">
            <a:spAutoFit/>
          </a:bodyPr>
          <a:lstStyle/>
          <a:p>
            <a:r>
              <a:rPr lang="en-US" sz="3200" dirty="0" smtClean="0"/>
              <a:t>Day One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048000" y="304800"/>
            <a:ext cx="5715000" cy="914400"/>
          </a:xfrm>
        </p:spPr>
        <p:txBody>
          <a:bodyPr/>
          <a:lstStyle/>
          <a:p>
            <a:r>
              <a:rPr lang="en-US" dirty="0" smtClean="0"/>
              <a:t>First Four Square </a:t>
            </a:r>
            <a:endParaRPr lang="en-US" dirty="0"/>
          </a:p>
        </p:txBody>
      </p:sp>
      <p:sp>
        <p:nvSpPr>
          <p:cNvPr id="6" name="Subtitle 5"/>
          <p:cNvSpPr>
            <a:spLocks noGrp="1"/>
          </p:cNvSpPr>
          <p:nvPr>
            <p:ph type="subTitle" idx="1"/>
          </p:nvPr>
        </p:nvSpPr>
        <p:spPr>
          <a:xfrm>
            <a:off x="4724400" y="1143000"/>
            <a:ext cx="4191000" cy="5638800"/>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marL="457200" indent="-457200" algn="l"/>
            <a:endParaRPr lang="en-US" sz="1800" dirty="0" smtClean="0">
              <a:solidFill>
                <a:schemeClr val="tx1"/>
              </a:solidFill>
            </a:endParaRPr>
          </a:p>
          <a:p>
            <a:pPr marL="457200" indent="-457200" algn="l"/>
            <a:r>
              <a:rPr lang="en-US" sz="2400" dirty="0" smtClean="0">
                <a:solidFill>
                  <a:schemeClr val="tx1"/>
                </a:solidFill>
              </a:rPr>
              <a:t>1) Intro: </a:t>
            </a:r>
          </a:p>
          <a:p>
            <a:pPr marL="457200" indent="-457200" algn="l"/>
            <a:r>
              <a:rPr lang="en-US" sz="2400" dirty="0" smtClean="0">
                <a:solidFill>
                  <a:schemeClr val="tx1"/>
                </a:solidFill>
              </a:rPr>
              <a:t>      In this paper regarding great white sharks. You will learn about the following areas.</a:t>
            </a:r>
          </a:p>
          <a:p>
            <a:pPr marL="457200" indent="-457200" algn="l"/>
            <a:r>
              <a:rPr lang="en-US" sz="2400" dirty="0" smtClean="0">
                <a:solidFill>
                  <a:schemeClr val="tx1"/>
                </a:solidFill>
              </a:rPr>
              <a:t>2)   First you will learn about the size of the great white shark.</a:t>
            </a:r>
          </a:p>
          <a:p>
            <a:pPr marL="457200" indent="-457200" algn="l"/>
            <a:r>
              <a:rPr lang="en-US" sz="2400" dirty="0" smtClean="0">
                <a:solidFill>
                  <a:schemeClr val="tx1"/>
                </a:solidFill>
              </a:rPr>
              <a:t>3)   Second you will learn about the eating habits of the great white shark.</a:t>
            </a:r>
          </a:p>
          <a:p>
            <a:pPr marL="457200" indent="-457200" algn="l"/>
            <a:r>
              <a:rPr lang="en-US" sz="2400" dirty="0" smtClean="0">
                <a:solidFill>
                  <a:schemeClr val="tx1"/>
                </a:solidFill>
              </a:rPr>
              <a:t>4)   Lastly you learn great white shark general facts. </a:t>
            </a:r>
          </a:p>
          <a:p>
            <a:pPr marL="457200" indent="-457200" algn="l"/>
            <a:r>
              <a:rPr lang="en-US" sz="2400" dirty="0" smtClean="0">
                <a:solidFill>
                  <a:schemeClr val="tx1"/>
                </a:solidFill>
              </a:rPr>
              <a:t>5)   I hope that you are ready for this journey; hold on to your seats!</a:t>
            </a:r>
          </a:p>
          <a:p>
            <a:pPr marL="457200" indent="-457200" algn="l">
              <a:buFont typeface="+mj-lt"/>
              <a:buAutoNum type="arabicPeriod"/>
            </a:pPr>
            <a:endParaRPr lang="en-US" dirty="0" smtClean="0">
              <a:solidFill>
                <a:schemeClr val="tx1"/>
              </a:solidFill>
            </a:endParaRPr>
          </a:p>
          <a:p>
            <a:pPr marL="457200" indent="-457200" algn="l">
              <a:buAutoNum type="arabicParenR"/>
            </a:pPr>
            <a:endParaRPr lang="en-US" dirty="0"/>
          </a:p>
        </p:txBody>
      </p:sp>
      <p:sp>
        <p:nvSpPr>
          <p:cNvPr id="7" name="TextBox 6"/>
          <p:cNvSpPr txBox="1"/>
          <p:nvPr/>
        </p:nvSpPr>
        <p:spPr>
          <a:xfrm>
            <a:off x="304800" y="381000"/>
            <a:ext cx="2057400" cy="1077218"/>
          </a:xfrm>
          <a:prstGeom prst="rect">
            <a:avLst/>
          </a:prstGeom>
          <a:noFill/>
        </p:spPr>
        <p:txBody>
          <a:bodyPr wrap="square" rtlCol="0">
            <a:spAutoFit/>
          </a:bodyPr>
          <a:lstStyle/>
          <a:p>
            <a:r>
              <a:rPr lang="en-US" sz="3200" dirty="0" smtClean="0"/>
              <a:t>Day Two Example</a:t>
            </a:r>
            <a:endParaRPr lang="en-US" sz="3200" dirty="0"/>
          </a:p>
        </p:txBody>
      </p:sp>
      <p:sp>
        <p:nvSpPr>
          <p:cNvPr id="8" name="Rectangle 4"/>
          <p:cNvSpPr>
            <a:spLocks noChangeArrowheads="1"/>
          </p:cNvSpPr>
          <p:nvPr/>
        </p:nvSpPr>
        <p:spPr bwMode="auto">
          <a:xfrm>
            <a:off x="914400" y="1752600"/>
            <a:ext cx="16764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9" name="Rectangle 6"/>
          <p:cNvSpPr>
            <a:spLocks noChangeArrowheads="1"/>
          </p:cNvSpPr>
          <p:nvPr/>
        </p:nvSpPr>
        <p:spPr bwMode="auto">
          <a:xfrm>
            <a:off x="2743200" y="1752600"/>
            <a:ext cx="16002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0" name="Rectangle 7"/>
          <p:cNvSpPr>
            <a:spLocks noChangeArrowheads="1"/>
          </p:cNvSpPr>
          <p:nvPr/>
        </p:nvSpPr>
        <p:spPr bwMode="auto">
          <a:xfrm>
            <a:off x="914400" y="3429000"/>
            <a:ext cx="16764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1" name="Rectangle 8"/>
          <p:cNvSpPr>
            <a:spLocks noChangeArrowheads="1"/>
          </p:cNvSpPr>
          <p:nvPr/>
        </p:nvSpPr>
        <p:spPr bwMode="auto">
          <a:xfrm>
            <a:off x="2743200" y="3429000"/>
            <a:ext cx="16002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2" name="Rectangle 9"/>
          <p:cNvSpPr>
            <a:spLocks noChangeArrowheads="1"/>
          </p:cNvSpPr>
          <p:nvPr/>
        </p:nvSpPr>
        <p:spPr bwMode="auto">
          <a:xfrm>
            <a:off x="1600200" y="3124200"/>
            <a:ext cx="2057400" cy="533400"/>
          </a:xfrm>
          <a:prstGeom prst="rect">
            <a:avLst/>
          </a:prstGeom>
          <a:solidFill>
            <a:srgbClr val="FFFF00"/>
          </a:solidFill>
          <a:ln w="12700" cap="sq">
            <a:solidFill>
              <a:schemeClr val="tx1"/>
            </a:solidFill>
            <a:miter lim="800000"/>
            <a:headEnd type="none" w="sm" len="sm"/>
            <a:tailEnd type="none" w="sm" len="sm"/>
          </a:ln>
        </p:spPr>
        <p:txBody>
          <a:bodyPr wrap="none" anchor="ctr"/>
          <a:lstStyle/>
          <a:p>
            <a:endParaRPr lang="en-US"/>
          </a:p>
        </p:txBody>
      </p:sp>
      <p:sp>
        <p:nvSpPr>
          <p:cNvPr id="13" name="Text Box 10"/>
          <p:cNvSpPr txBox="1">
            <a:spLocks noChangeArrowheads="1"/>
          </p:cNvSpPr>
          <p:nvPr/>
        </p:nvSpPr>
        <p:spPr bwMode="auto">
          <a:xfrm>
            <a:off x="990600" y="17526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2.</a:t>
            </a:r>
          </a:p>
          <a:p>
            <a:pPr algn="l">
              <a:spcBef>
                <a:spcPct val="50000"/>
              </a:spcBef>
            </a:pPr>
            <a:r>
              <a:rPr lang="en-US"/>
              <a:t>Detail</a:t>
            </a:r>
          </a:p>
        </p:txBody>
      </p:sp>
      <p:sp>
        <p:nvSpPr>
          <p:cNvPr id="14" name="Text Box 11"/>
          <p:cNvSpPr txBox="1">
            <a:spLocks noChangeArrowheads="1"/>
          </p:cNvSpPr>
          <p:nvPr/>
        </p:nvSpPr>
        <p:spPr bwMode="auto">
          <a:xfrm>
            <a:off x="2819400" y="1752600"/>
            <a:ext cx="14478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3.</a:t>
            </a:r>
          </a:p>
          <a:p>
            <a:pPr algn="l">
              <a:spcBef>
                <a:spcPct val="50000"/>
              </a:spcBef>
            </a:pPr>
            <a:r>
              <a:rPr lang="en-US"/>
              <a:t>Detail</a:t>
            </a:r>
          </a:p>
        </p:txBody>
      </p:sp>
      <p:sp>
        <p:nvSpPr>
          <p:cNvPr id="15" name="Text Box 12"/>
          <p:cNvSpPr txBox="1">
            <a:spLocks noChangeArrowheads="1"/>
          </p:cNvSpPr>
          <p:nvPr/>
        </p:nvSpPr>
        <p:spPr bwMode="auto">
          <a:xfrm>
            <a:off x="990600" y="35052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4.</a:t>
            </a:r>
          </a:p>
          <a:p>
            <a:pPr algn="l">
              <a:spcBef>
                <a:spcPct val="50000"/>
              </a:spcBef>
            </a:pPr>
            <a:r>
              <a:rPr lang="en-US"/>
              <a:t>Detail</a:t>
            </a:r>
          </a:p>
        </p:txBody>
      </p:sp>
      <p:sp>
        <p:nvSpPr>
          <p:cNvPr id="16" name="Text Box 13"/>
          <p:cNvSpPr txBox="1">
            <a:spLocks noChangeArrowheads="1"/>
          </p:cNvSpPr>
          <p:nvPr/>
        </p:nvSpPr>
        <p:spPr bwMode="auto">
          <a:xfrm>
            <a:off x="2895600" y="3505200"/>
            <a:ext cx="1447800" cy="1370013"/>
          </a:xfrm>
          <a:prstGeom prst="rect">
            <a:avLst/>
          </a:prstGeom>
          <a:noFill/>
          <a:ln w="12700" cap="sq">
            <a:noFill/>
            <a:miter lim="800000"/>
            <a:headEnd type="none" w="sm" len="sm"/>
            <a:tailEnd type="none" w="sm" len="sm"/>
          </a:ln>
        </p:spPr>
        <p:txBody>
          <a:bodyPr>
            <a:spAutoFit/>
          </a:bodyPr>
          <a:lstStyle/>
          <a:p>
            <a:pPr algn="l">
              <a:spcBef>
                <a:spcPct val="50000"/>
              </a:spcBef>
            </a:pPr>
            <a:r>
              <a:rPr lang="en-US" dirty="0"/>
              <a:t>	5.</a:t>
            </a:r>
          </a:p>
          <a:p>
            <a:pPr algn="l">
              <a:spcBef>
                <a:spcPct val="50000"/>
              </a:spcBef>
            </a:pPr>
            <a:r>
              <a:rPr lang="en-US" dirty="0"/>
              <a:t>Sum. Sent.</a:t>
            </a:r>
          </a:p>
        </p:txBody>
      </p:sp>
      <p:sp>
        <p:nvSpPr>
          <p:cNvPr id="17" name="Text Box 14"/>
          <p:cNvSpPr txBox="1">
            <a:spLocks noChangeArrowheads="1"/>
          </p:cNvSpPr>
          <p:nvPr/>
        </p:nvSpPr>
        <p:spPr bwMode="auto">
          <a:xfrm>
            <a:off x="1600200" y="3124200"/>
            <a:ext cx="2133600" cy="577081"/>
          </a:xfrm>
          <a:prstGeom prst="rect">
            <a:avLst/>
          </a:prstGeom>
          <a:noFill/>
          <a:ln w="12700" cap="sq">
            <a:noFill/>
            <a:miter lim="800000"/>
            <a:headEnd type="none" w="sm" len="sm"/>
            <a:tailEnd type="none" w="sm" len="sm"/>
          </a:ln>
        </p:spPr>
        <p:txBody>
          <a:bodyPr wrap="square">
            <a:spAutoFit/>
          </a:bodyPr>
          <a:lstStyle/>
          <a:p>
            <a:pPr marL="342900" indent="-342900">
              <a:spcBef>
                <a:spcPct val="50000"/>
              </a:spcBef>
              <a:buAutoNum type="arabicPeriod"/>
            </a:pPr>
            <a:r>
              <a:rPr lang="en-US" sz="1050" dirty="0" smtClean="0"/>
              <a:t>Topic:</a:t>
            </a:r>
          </a:p>
          <a:p>
            <a:pPr marL="342900" indent="-342900" algn="ctr">
              <a:spcBef>
                <a:spcPct val="50000"/>
              </a:spcBef>
            </a:pPr>
            <a:r>
              <a:rPr lang="en-US" sz="1400" dirty="0" smtClean="0"/>
              <a:t>Great White Sharks</a:t>
            </a:r>
            <a:endParaRPr lang="en-US"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819400" y="304800"/>
            <a:ext cx="5943600" cy="914400"/>
          </a:xfrm>
        </p:spPr>
        <p:txBody>
          <a:bodyPr/>
          <a:lstStyle/>
          <a:p>
            <a:r>
              <a:rPr lang="en-US" dirty="0" smtClean="0"/>
              <a:t>Second Four Square </a:t>
            </a:r>
            <a:endParaRPr lang="en-US" dirty="0"/>
          </a:p>
        </p:txBody>
      </p:sp>
      <p:sp>
        <p:nvSpPr>
          <p:cNvPr id="6" name="Subtitle 5"/>
          <p:cNvSpPr>
            <a:spLocks noGrp="1"/>
          </p:cNvSpPr>
          <p:nvPr>
            <p:ph type="subTitle" idx="1"/>
          </p:nvPr>
        </p:nvSpPr>
        <p:spPr>
          <a:xfrm>
            <a:off x="4495800" y="1295400"/>
            <a:ext cx="4267200" cy="5410200"/>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marL="457200" indent="-457200" algn="l"/>
            <a:endParaRPr lang="en-US" sz="2400" dirty="0" smtClean="0">
              <a:solidFill>
                <a:schemeClr val="tx1"/>
              </a:solidFill>
            </a:endParaRPr>
          </a:p>
          <a:p>
            <a:pPr marL="457200" indent="-457200" algn="l"/>
            <a:r>
              <a:rPr lang="en-US" sz="2400" dirty="0" smtClean="0">
                <a:solidFill>
                  <a:schemeClr val="tx1"/>
                </a:solidFill>
              </a:rPr>
              <a:t>1) Topic: </a:t>
            </a:r>
          </a:p>
          <a:p>
            <a:pPr marL="457200" indent="-457200" algn="l"/>
            <a:r>
              <a:rPr lang="en-US" sz="2400" dirty="0" smtClean="0">
                <a:solidFill>
                  <a:schemeClr val="tx1"/>
                </a:solidFill>
              </a:rPr>
              <a:t>      In this paragraph you will learn about the size of great white sharks.</a:t>
            </a:r>
          </a:p>
          <a:p>
            <a:pPr marL="457200" indent="-457200" algn="l"/>
            <a:r>
              <a:rPr lang="en-US" sz="2400" dirty="0" smtClean="0">
                <a:solidFill>
                  <a:schemeClr val="tx1"/>
                </a:solidFill>
              </a:rPr>
              <a:t>2)   Great white sharks can weight anywhere from 1,500 to 5,000 pounds.</a:t>
            </a:r>
          </a:p>
          <a:p>
            <a:pPr marL="457200" indent="-457200" algn="l"/>
            <a:r>
              <a:rPr lang="en-US" sz="2400" dirty="0" smtClean="0">
                <a:solidFill>
                  <a:schemeClr val="tx1"/>
                </a:solidFill>
              </a:rPr>
              <a:t>3)   The female great white shark is larger than the male great white shark.</a:t>
            </a:r>
          </a:p>
          <a:p>
            <a:pPr marL="457200" indent="-457200" algn="l"/>
            <a:r>
              <a:rPr lang="en-US" sz="2400" dirty="0" smtClean="0">
                <a:solidFill>
                  <a:schemeClr val="tx1"/>
                </a:solidFill>
              </a:rPr>
              <a:t>4)   The great white shark ranges from 3-6m, sometimes much larger. </a:t>
            </a:r>
          </a:p>
          <a:p>
            <a:pPr marL="457200" indent="-457200" algn="l"/>
            <a:r>
              <a:rPr lang="en-US" sz="2400" dirty="0" smtClean="0">
                <a:solidFill>
                  <a:schemeClr val="tx1"/>
                </a:solidFill>
              </a:rPr>
              <a:t>5)   These facts are so cool! I hope that you are enjoying yourself. There is more to come; hold on!</a:t>
            </a:r>
          </a:p>
          <a:p>
            <a:pPr marL="457200" indent="-457200" algn="l"/>
            <a:endParaRPr lang="en-US" sz="2400" dirty="0" smtClean="0">
              <a:solidFill>
                <a:schemeClr val="tx1"/>
              </a:solidFill>
            </a:endParaRPr>
          </a:p>
          <a:p>
            <a:endParaRPr lang="en-US" dirty="0"/>
          </a:p>
        </p:txBody>
      </p:sp>
      <p:sp>
        <p:nvSpPr>
          <p:cNvPr id="7" name="TextBox 6"/>
          <p:cNvSpPr txBox="1"/>
          <p:nvPr/>
        </p:nvSpPr>
        <p:spPr>
          <a:xfrm>
            <a:off x="0" y="381000"/>
            <a:ext cx="2362200" cy="1569660"/>
          </a:xfrm>
          <a:prstGeom prst="rect">
            <a:avLst/>
          </a:prstGeom>
          <a:noFill/>
        </p:spPr>
        <p:txBody>
          <a:bodyPr wrap="square" rtlCol="0">
            <a:spAutoFit/>
          </a:bodyPr>
          <a:lstStyle/>
          <a:p>
            <a:r>
              <a:rPr lang="en-US" sz="3200" dirty="0" smtClean="0"/>
              <a:t>Day Two/ Three Example</a:t>
            </a:r>
            <a:endParaRPr lang="en-US" sz="3200" dirty="0"/>
          </a:p>
        </p:txBody>
      </p:sp>
      <p:sp>
        <p:nvSpPr>
          <p:cNvPr id="8" name="Rectangle 4"/>
          <p:cNvSpPr>
            <a:spLocks noChangeArrowheads="1"/>
          </p:cNvSpPr>
          <p:nvPr/>
        </p:nvSpPr>
        <p:spPr bwMode="auto">
          <a:xfrm>
            <a:off x="685800" y="1905000"/>
            <a:ext cx="16764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9" name="Rectangle 6"/>
          <p:cNvSpPr>
            <a:spLocks noChangeArrowheads="1"/>
          </p:cNvSpPr>
          <p:nvPr/>
        </p:nvSpPr>
        <p:spPr bwMode="auto">
          <a:xfrm>
            <a:off x="2514600" y="1905000"/>
            <a:ext cx="16002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0" name="Rectangle 7"/>
          <p:cNvSpPr>
            <a:spLocks noChangeArrowheads="1"/>
          </p:cNvSpPr>
          <p:nvPr/>
        </p:nvSpPr>
        <p:spPr bwMode="auto">
          <a:xfrm>
            <a:off x="685800" y="3581400"/>
            <a:ext cx="16764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1" name="Rectangle 8"/>
          <p:cNvSpPr>
            <a:spLocks noChangeArrowheads="1"/>
          </p:cNvSpPr>
          <p:nvPr/>
        </p:nvSpPr>
        <p:spPr bwMode="auto">
          <a:xfrm>
            <a:off x="2514600" y="3581400"/>
            <a:ext cx="16002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2" name="Rectangle 9"/>
          <p:cNvSpPr>
            <a:spLocks noChangeArrowheads="1"/>
          </p:cNvSpPr>
          <p:nvPr/>
        </p:nvSpPr>
        <p:spPr bwMode="auto">
          <a:xfrm>
            <a:off x="1371600" y="3276600"/>
            <a:ext cx="2057400" cy="533400"/>
          </a:xfrm>
          <a:prstGeom prst="rect">
            <a:avLst/>
          </a:prstGeom>
          <a:solidFill>
            <a:srgbClr val="FFFF00"/>
          </a:solidFill>
          <a:ln w="12700" cap="sq">
            <a:solidFill>
              <a:schemeClr val="tx1"/>
            </a:solidFill>
            <a:miter lim="800000"/>
            <a:headEnd type="none" w="sm" len="sm"/>
            <a:tailEnd type="none" w="sm" len="sm"/>
          </a:ln>
        </p:spPr>
        <p:txBody>
          <a:bodyPr wrap="none" anchor="ctr"/>
          <a:lstStyle/>
          <a:p>
            <a:endParaRPr lang="en-US"/>
          </a:p>
        </p:txBody>
      </p:sp>
      <p:sp>
        <p:nvSpPr>
          <p:cNvPr id="13" name="Text Box 10"/>
          <p:cNvSpPr txBox="1">
            <a:spLocks noChangeArrowheads="1"/>
          </p:cNvSpPr>
          <p:nvPr/>
        </p:nvSpPr>
        <p:spPr bwMode="auto">
          <a:xfrm>
            <a:off x="762000" y="19050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2.</a:t>
            </a:r>
          </a:p>
          <a:p>
            <a:pPr algn="l">
              <a:spcBef>
                <a:spcPct val="50000"/>
              </a:spcBef>
            </a:pPr>
            <a:r>
              <a:rPr lang="en-US"/>
              <a:t>Detail</a:t>
            </a:r>
          </a:p>
        </p:txBody>
      </p:sp>
      <p:sp>
        <p:nvSpPr>
          <p:cNvPr id="14" name="Text Box 11"/>
          <p:cNvSpPr txBox="1">
            <a:spLocks noChangeArrowheads="1"/>
          </p:cNvSpPr>
          <p:nvPr/>
        </p:nvSpPr>
        <p:spPr bwMode="auto">
          <a:xfrm>
            <a:off x="2590800" y="1905000"/>
            <a:ext cx="14478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3.</a:t>
            </a:r>
          </a:p>
          <a:p>
            <a:pPr algn="l">
              <a:spcBef>
                <a:spcPct val="50000"/>
              </a:spcBef>
            </a:pPr>
            <a:r>
              <a:rPr lang="en-US"/>
              <a:t>Detail</a:t>
            </a:r>
          </a:p>
        </p:txBody>
      </p:sp>
      <p:sp>
        <p:nvSpPr>
          <p:cNvPr id="15" name="Text Box 12"/>
          <p:cNvSpPr txBox="1">
            <a:spLocks noChangeArrowheads="1"/>
          </p:cNvSpPr>
          <p:nvPr/>
        </p:nvSpPr>
        <p:spPr bwMode="auto">
          <a:xfrm>
            <a:off x="762000" y="36576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4.</a:t>
            </a:r>
          </a:p>
          <a:p>
            <a:pPr algn="l">
              <a:spcBef>
                <a:spcPct val="50000"/>
              </a:spcBef>
            </a:pPr>
            <a:r>
              <a:rPr lang="en-US"/>
              <a:t>Detail</a:t>
            </a:r>
          </a:p>
        </p:txBody>
      </p:sp>
      <p:sp>
        <p:nvSpPr>
          <p:cNvPr id="16" name="Text Box 13"/>
          <p:cNvSpPr txBox="1">
            <a:spLocks noChangeArrowheads="1"/>
          </p:cNvSpPr>
          <p:nvPr/>
        </p:nvSpPr>
        <p:spPr bwMode="auto">
          <a:xfrm>
            <a:off x="2667000" y="3657600"/>
            <a:ext cx="1447800" cy="1370013"/>
          </a:xfrm>
          <a:prstGeom prst="rect">
            <a:avLst/>
          </a:prstGeom>
          <a:noFill/>
          <a:ln w="12700" cap="sq">
            <a:noFill/>
            <a:miter lim="800000"/>
            <a:headEnd type="none" w="sm" len="sm"/>
            <a:tailEnd type="none" w="sm" len="sm"/>
          </a:ln>
        </p:spPr>
        <p:txBody>
          <a:bodyPr>
            <a:spAutoFit/>
          </a:bodyPr>
          <a:lstStyle/>
          <a:p>
            <a:pPr algn="l">
              <a:spcBef>
                <a:spcPct val="50000"/>
              </a:spcBef>
            </a:pPr>
            <a:r>
              <a:rPr lang="en-US" dirty="0"/>
              <a:t>	5.</a:t>
            </a:r>
          </a:p>
          <a:p>
            <a:pPr algn="l">
              <a:spcBef>
                <a:spcPct val="50000"/>
              </a:spcBef>
            </a:pPr>
            <a:r>
              <a:rPr lang="en-US" dirty="0"/>
              <a:t>Sum. Sent.</a:t>
            </a:r>
          </a:p>
        </p:txBody>
      </p:sp>
      <p:sp>
        <p:nvSpPr>
          <p:cNvPr id="17" name="Text Box 14"/>
          <p:cNvSpPr txBox="1">
            <a:spLocks noChangeArrowheads="1"/>
          </p:cNvSpPr>
          <p:nvPr/>
        </p:nvSpPr>
        <p:spPr bwMode="auto">
          <a:xfrm>
            <a:off x="1371600" y="3276600"/>
            <a:ext cx="2133600" cy="507831"/>
          </a:xfrm>
          <a:prstGeom prst="rect">
            <a:avLst/>
          </a:prstGeom>
          <a:noFill/>
          <a:ln w="12700" cap="sq">
            <a:noFill/>
            <a:miter lim="800000"/>
            <a:headEnd type="none" w="sm" len="sm"/>
            <a:tailEnd type="none" w="sm" len="sm"/>
          </a:ln>
        </p:spPr>
        <p:txBody>
          <a:bodyPr wrap="square">
            <a:spAutoFit/>
          </a:bodyPr>
          <a:lstStyle/>
          <a:p>
            <a:pPr marL="342900" indent="-342900">
              <a:spcBef>
                <a:spcPct val="50000"/>
              </a:spcBef>
              <a:buAutoNum type="arabicPeriod"/>
            </a:pPr>
            <a:r>
              <a:rPr lang="en-US" sz="1050" dirty="0" smtClean="0"/>
              <a:t>Topic</a:t>
            </a:r>
          </a:p>
          <a:p>
            <a:pPr marL="342900" indent="-342900" algn="ctr">
              <a:spcBef>
                <a:spcPct val="50000"/>
              </a:spcBef>
            </a:pPr>
            <a:r>
              <a:rPr lang="en-US" sz="1100" dirty="0" smtClean="0"/>
              <a:t>Size of The great white shark</a:t>
            </a:r>
            <a:endParaRPr lang="en-US" sz="11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819400" y="152400"/>
            <a:ext cx="5943600" cy="609600"/>
          </a:xfrm>
        </p:spPr>
        <p:txBody>
          <a:bodyPr/>
          <a:lstStyle/>
          <a:p>
            <a:r>
              <a:rPr lang="en-US" dirty="0" smtClean="0"/>
              <a:t>Third Four Square </a:t>
            </a:r>
            <a:endParaRPr lang="en-US" dirty="0"/>
          </a:p>
        </p:txBody>
      </p:sp>
      <p:sp>
        <p:nvSpPr>
          <p:cNvPr id="7" name="TextBox 6"/>
          <p:cNvSpPr txBox="1"/>
          <p:nvPr/>
        </p:nvSpPr>
        <p:spPr>
          <a:xfrm>
            <a:off x="0" y="152400"/>
            <a:ext cx="2819400" cy="1077218"/>
          </a:xfrm>
          <a:prstGeom prst="rect">
            <a:avLst/>
          </a:prstGeom>
          <a:noFill/>
        </p:spPr>
        <p:txBody>
          <a:bodyPr wrap="square" rtlCol="0">
            <a:spAutoFit/>
          </a:bodyPr>
          <a:lstStyle/>
          <a:p>
            <a:r>
              <a:rPr lang="en-US" sz="3200" dirty="0" smtClean="0"/>
              <a:t>Day Three/ Four Example</a:t>
            </a:r>
            <a:endParaRPr lang="en-US" sz="3200" dirty="0"/>
          </a:p>
        </p:txBody>
      </p:sp>
      <p:sp>
        <p:nvSpPr>
          <p:cNvPr id="8" name="Rectangle 4"/>
          <p:cNvSpPr>
            <a:spLocks noChangeArrowheads="1"/>
          </p:cNvSpPr>
          <p:nvPr/>
        </p:nvSpPr>
        <p:spPr bwMode="auto">
          <a:xfrm>
            <a:off x="76200" y="1371600"/>
            <a:ext cx="16764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9" name="Rectangle 6"/>
          <p:cNvSpPr>
            <a:spLocks noChangeArrowheads="1"/>
          </p:cNvSpPr>
          <p:nvPr/>
        </p:nvSpPr>
        <p:spPr bwMode="auto">
          <a:xfrm>
            <a:off x="1905000" y="1371600"/>
            <a:ext cx="16002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0" name="Rectangle 7"/>
          <p:cNvSpPr>
            <a:spLocks noChangeArrowheads="1"/>
          </p:cNvSpPr>
          <p:nvPr/>
        </p:nvSpPr>
        <p:spPr bwMode="auto">
          <a:xfrm>
            <a:off x="76200" y="3048000"/>
            <a:ext cx="16764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1" name="Rectangle 8"/>
          <p:cNvSpPr>
            <a:spLocks noChangeArrowheads="1"/>
          </p:cNvSpPr>
          <p:nvPr/>
        </p:nvSpPr>
        <p:spPr bwMode="auto">
          <a:xfrm>
            <a:off x="1905000" y="3048000"/>
            <a:ext cx="16002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2" name="Rectangle 9"/>
          <p:cNvSpPr>
            <a:spLocks noChangeArrowheads="1"/>
          </p:cNvSpPr>
          <p:nvPr/>
        </p:nvSpPr>
        <p:spPr bwMode="auto">
          <a:xfrm>
            <a:off x="762000" y="2743200"/>
            <a:ext cx="2057400" cy="533400"/>
          </a:xfrm>
          <a:prstGeom prst="rect">
            <a:avLst/>
          </a:prstGeom>
          <a:solidFill>
            <a:srgbClr val="FFFF00"/>
          </a:solidFill>
          <a:ln w="12700" cap="sq">
            <a:solidFill>
              <a:schemeClr val="tx1"/>
            </a:solidFill>
            <a:miter lim="800000"/>
            <a:headEnd type="none" w="sm" len="sm"/>
            <a:tailEnd type="none" w="sm" len="sm"/>
          </a:ln>
        </p:spPr>
        <p:txBody>
          <a:bodyPr wrap="none" anchor="ctr"/>
          <a:lstStyle/>
          <a:p>
            <a:endParaRPr lang="en-US"/>
          </a:p>
        </p:txBody>
      </p:sp>
      <p:sp>
        <p:nvSpPr>
          <p:cNvPr id="13" name="Text Box 10"/>
          <p:cNvSpPr txBox="1">
            <a:spLocks noChangeArrowheads="1"/>
          </p:cNvSpPr>
          <p:nvPr/>
        </p:nvSpPr>
        <p:spPr bwMode="auto">
          <a:xfrm>
            <a:off x="152400" y="13716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2.</a:t>
            </a:r>
          </a:p>
          <a:p>
            <a:pPr algn="l">
              <a:spcBef>
                <a:spcPct val="50000"/>
              </a:spcBef>
            </a:pPr>
            <a:r>
              <a:rPr lang="en-US"/>
              <a:t>Detail</a:t>
            </a:r>
          </a:p>
        </p:txBody>
      </p:sp>
      <p:sp>
        <p:nvSpPr>
          <p:cNvPr id="14" name="Text Box 11"/>
          <p:cNvSpPr txBox="1">
            <a:spLocks noChangeArrowheads="1"/>
          </p:cNvSpPr>
          <p:nvPr/>
        </p:nvSpPr>
        <p:spPr bwMode="auto">
          <a:xfrm>
            <a:off x="1981200" y="1371600"/>
            <a:ext cx="14478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3.</a:t>
            </a:r>
          </a:p>
          <a:p>
            <a:pPr algn="l">
              <a:spcBef>
                <a:spcPct val="50000"/>
              </a:spcBef>
            </a:pPr>
            <a:r>
              <a:rPr lang="en-US"/>
              <a:t>Detail</a:t>
            </a:r>
          </a:p>
        </p:txBody>
      </p:sp>
      <p:sp>
        <p:nvSpPr>
          <p:cNvPr id="15" name="Text Box 12"/>
          <p:cNvSpPr txBox="1">
            <a:spLocks noChangeArrowheads="1"/>
          </p:cNvSpPr>
          <p:nvPr/>
        </p:nvSpPr>
        <p:spPr bwMode="auto">
          <a:xfrm>
            <a:off x="152400" y="31242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4.</a:t>
            </a:r>
          </a:p>
          <a:p>
            <a:pPr algn="l">
              <a:spcBef>
                <a:spcPct val="50000"/>
              </a:spcBef>
            </a:pPr>
            <a:r>
              <a:rPr lang="en-US"/>
              <a:t>Detail</a:t>
            </a:r>
          </a:p>
        </p:txBody>
      </p:sp>
      <p:sp>
        <p:nvSpPr>
          <p:cNvPr id="16" name="Text Box 13"/>
          <p:cNvSpPr txBox="1">
            <a:spLocks noChangeArrowheads="1"/>
          </p:cNvSpPr>
          <p:nvPr/>
        </p:nvSpPr>
        <p:spPr bwMode="auto">
          <a:xfrm>
            <a:off x="2057400" y="3124200"/>
            <a:ext cx="1447800" cy="1370013"/>
          </a:xfrm>
          <a:prstGeom prst="rect">
            <a:avLst/>
          </a:prstGeom>
          <a:noFill/>
          <a:ln w="12700" cap="sq">
            <a:noFill/>
            <a:miter lim="800000"/>
            <a:headEnd type="none" w="sm" len="sm"/>
            <a:tailEnd type="none" w="sm" len="sm"/>
          </a:ln>
        </p:spPr>
        <p:txBody>
          <a:bodyPr>
            <a:spAutoFit/>
          </a:bodyPr>
          <a:lstStyle/>
          <a:p>
            <a:pPr algn="l">
              <a:spcBef>
                <a:spcPct val="50000"/>
              </a:spcBef>
            </a:pPr>
            <a:r>
              <a:rPr lang="en-US"/>
              <a:t>	5.</a:t>
            </a:r>
          </a:p>
          <a:p>
            <a:pPr algn="l">
              <a:spcBef>
                <a:spcPct val="50000"/>
              </a:spcBef>
            </a:pPr>
            <a:r>
              <a:rPr lang="en-US"/>
              <a:t>Sum. Sent.</a:t>
            </a:r>
          </a:p>
        </p:txBody>
      </p:sp>
      <p:sp>
        <p:nvSpPr>
          <p:cNvPr id="17" name="Text Box 14"/>
          <p:cNvSpPr txBox="1">
            <a:spLocks noChangeArrowheads="1"/>
          </p:cNvSpPr>
          <p:nvPr/>
        </p:nvSpPr>
        <p:spPr bwMode="auto">
          <a:xfrm>
            <a:off x="762000" y="2743200"/>
            <a:ext cx="2133600" cy="584775"/>
          </a:xfrm>
          <a:prstGeom prst="rect">
            <a:avLst/>
          </a:prstGeom>
          <a:noFill/>
          <a:ln w="12700" cap="sq">
            <a:noFill/>
            <a:miter lim="800000"/>
            <a:headEnd type="none" w="sm" len="sm"/>
            <a:tailEnd type="none" w="sm" len="sm"/>
          </a:ln>
        </p:spPr>
        <p:txBody>
          <a:bodyPr>
            <a:spAutoFit/>
          </a:bodyPr>
          <a:lstStyle/>
          <a:p>
            <a:pPr marL="342900" indent="-342900">
              <a:spcBef>
                <a:spcPct val="50000"/>
              </a:spcBef>
              <a:buAutoNum type="arabicPeriod"/>
            </a:pPr>
            <a:r>
              <a:rPr lang="en-US" sz="1100" dirty="0" smtClean="0"/>
              <a:t>Topic</a:t>
            </a:r>
          </a:p>
          <a:p>
            <a:pPr marL="342900" indent="-342900" algn="ctr">
              <a:spcBef>
                <a:spcPct val="50000"/>
              </a:spcBef>
            </a:pPr>
            <a:r>
              <a:rPr lang="en-US" sz="1400" dirty="0" smtClean="0"/>
              <a:t>Eating habits </a:t>
            </a:r>
            <a:endParaRPr lang="en-US" sz="1400" dirty="0"/>
          </a:p>
        </p:txBody>
      </p:sp>
      <p:sp>
        <p:nvSpPr>
          <p:cNvPr id="6" name="Subtitle 5"/>
          <p:cNvSpPr>
            <a:spLocks noGrp="1"/>
          </p:cNvSpPr>
          <p:nvPr>
            <p:ph type="subTitle" idx="1"/>
          </p:nvPr>
        </p:nvSpPr>
        <p:spPr>
          <a:xfrm>
            <a:off x="3657600" y="990600"/>
            <a:ext cx="5410200" cy="5791200"/>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marL="457200" indent="-457200" algn="l"/>
            <a:endParaRPr lang="en-US" sz="2400" dirty="0" smtClean="0">
              <a:solidFill>
                <a:schemeClr val="tx1"/>
              </a:solidFill>
            </a:endParaRPr>
          </a:p>
          <a:p>
            <a:pPr marL="457200" indent="-457200" algn="l"/>
            <a:r>
              <a:rPr lang="en-US" sz="2400" dirty="0" smtClean="0">
                <a:solidFill>
                  <a:schemeClr val="tx1"/>
                </a:solidFill>
              </a:rPr>
              <a:t>1) Topic: </a:t>
            </a:r>
          </a:p>
          <a:p>
            <a:pPr marL="457200" indent="-457200" algn="l"/>
            <a:r>
              <a:rPr lang="en-US" sz="2400" dirty="0" smtClean="0">
                <a:solidFill>
                  <a:schemeClr val="tx1"/>
                </a:solidFill>
              </a:rPr>
              <a:t>      In this paragraph you will learn about the eating habits of the great white shark.</a:t>
            </a:r>
          </a:p>
          <a:p>
            <a:pPr marL="457200" lvl="0" indent="-457200" algn="l"/>
            <a:r>
              <a:rPr lang="en-US" sz="2400" dirty="0" smtClean="0">
                <a:solidFill>
                  <a:schemeClr val="tx1"/>
                </a:solidFill>
              </a:rPr>
              <a:t>2)   Great whites have an amazing sense of smell which helps them hunt. </a:t>
            </a:r>
          </a:p>
          <a:p>
            <a:pPr marL="457200" lvl="0" indent="-457200" algn="l"/>
            <a:r>
              <a:rPr lang="en-US" sz="2400" dirty="0" smtClean="0">
                <a:solidFill>
                  <a:schemeClr val="tx1"/>
                </a:solidFill>
              </a:rPr>
              <a:t>3)   Great whites love fat, fat produces twice the energy versus muscle, so it’s the most efficient food for sharks.</a:t>
            </a:r>
          </a:p>
          <a:p>
            <a:pPr marL="457200" lvl="0" indent="-457200" algn="l"/>
            <a:r>
              <a:rPr lang="en-US" sz="2400" dirty="0" smtClean="0">
                <a:solidFill>
                  <a:schemeClr val="tx1"/>
                </a:solidFill>
              </a:rPr>
              <a:t>4)   Great white sharks normally hunt and eat other sharks and marine mammals, including dolphins, seals (baby seals preferred 50% fat), sea lions and turtles; whites will eat almost any large fish or warm blooded animal.</a:t>
            </a:r>
          </a:p>
          <a:p>
            <a:pPr marL="457200" indent="-457200" algn="l"/>
            <a:r>
              <a:rPr lang="en-US" sz="2400" dirty="0" smtClean="0">
                <a:solidFill>
                  <a:schemeClr val="tx1"/>
                </a:solidFill>
              </a:rPr>
              <a:t>5)   Great facts! There is one more topic; here it is!</a:t>
            </a:r>
          </a:p>
          <a:p>
            <a:endParaRPr lang="en-US"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819400" y="304800"/>
            <a:ext cx="5943600" cy="914400"/>
          </a:xfrm>
        </p:spPr>
        <p:txBody>
          <a:bodyPr/>
          <a:lstStyle/>
          <a:p>
            <a:r>
              <a:rPr lang="en-US" dirty="0" smtClean="0"/>
              <a:t>Second Four Square </a:t>
            </a:r>
            <a:endParaRPr lang="en-US" dirty="0"/>
          </a:p>
        </p:txBody>
      </p:sp>
      <p:sp>
        <p:nvSpPr>
          <p:cNvPr id="6" name="Subtitle 5"/>
          <p:cNvSpPr>
            <a:spLocks noGrp="1"/>
          </p:cNvSpPr>
          <p:nvPr>
            <p:ph type="subTitle" idx="1"/>
          </p:nvPr>
        </p:nvSpPr>
        <p:spPr>
          <a:xfrm>
            <a:off x="4495800" y="1295400"/>
            <a:ext cx="4495800" cy="5410200"/>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marL="457200" indent="-457200" algn="l"/>
            <a:endParaRPr lang="en-US" sz="2400" dirty="0" smtClean="0">
              <a:solidFill>
                <a:schemeClr val="tx1"/>
              </a:solidFill>
            </a:endParaRPr>
          </a:p>
          <a:p>
            <a:pPr marL="457200" indent="-457200" algn="l"/>
            <a:r>
              <a:rPr lang="en-US" sz="2400" dirty="0" smtClean="0">
                <a:solidFill>
                  <a:schemeClr val="tx1"/>
                </a:solidFill>
              </a:rPr>
              <a:t>1) Intro: </a:t>
            </a:r>
          </a:p>
          <a:p>
            <a:pPr marL="457200" indent="-457200" algn="l"/>
            <a:r>
              <a:rPr lang="en-US" sz="2400" dirty="0" smtClean="0">
                <a:solidFill>
                  <a:schemeClr val="tx1"/>
                </a:solidFill>
              </a:rPr>
              <a:t>      In this paragraph you will learn about general facts about the great white shark.</a:t>
            </a:r>
          </a:p>
          <a:p>
            <a:pPr marL="457200" lvl="0" indent="-457200" algn="l"/>
            <a:r>
              <a:rPr lang="en-US" sz="2400" dirty="0" smtClean="0">
                <a:solidFill>
                  <a:schemeClr val="tx1"/>
                </a:solidFill>
              </a:rPr>
              <a:t>2)   Great whites  do not chew their prey, they hold their prey in their mouths until the prey stops struggling then they swallow.</a:t>
            </a:r>
          </a:p>
          <a:p>
            <a:pPr marL="457200" lvl="0" indent="-457200" algn="l"/>
            <a:r>
              <a:rPr lang="en-US" sz="2400" dirty="0" smtClean="0">
                <a:solidFill>
                  <a:schemeClr val="tx1"/>
                </a:solidFill>
              </a:rPr>
              <a:t>3) The biggest great white shark on record was 23 feet long.</a:t>
            </a:r>
          </a:p>
          <a:p>
            <a:pPr marL="457200" lvl="0" indent="-457200" algn="l"/>
            <a:r>
              <a:rPr lang="en-US" sz="2400" dirty="0" smtClean="0">
                <a:solidFill>
                  <a:schemeClr val="tx1"/>
                </a:solidFill>
              </a:rPr>
              <a:t>4) Great white sharks must always swim or they will sink. </a:t>
            </a:r>
          </a:p>
          <a:p>
            <a:pPr marL="457200" indent="-457200" algn="l"/>
            <a:r>
              <a:rPr lang="en-US" sz="2400" dirty="0" smtClean="0">
                <a:solidFill>
                  <a:schemeClr val="tx1"/>
                </a:solidFill>
              </a:rPr>
              <a:t>5)   I hope that you enjoyed my essay regarding great white sharks! I enjoyed writing it!</a:t>
            </a:r>
          </a:p>
          <a:p>
            <a:endParaRPr lang="en-US" dirty="0">
              <a:solidFill>
                <a:schemeClr val="tx1"/>
              </a:solidFill>
            </a:endParaRPr>
          </a:p>
        </p:txBody>
      </p:sp>
      <p:sp>
        <p:nvSpPr>
          <p:cNvPr id="7" name="TextBox 6"/>
          <p:cNvSpPr txBox="1"/>
          <p:nvPr/>
        </p:nvSpPr>
        <p:spPr>
          <a:xfrm>
            <a:off x="0" y="381000"/>
            <a:ext cx="2362200" cy="1569660"/>
          </a:xfrm>
          <a:prstGeom prst="rect">
            <a:avLst/>
          </a:prstGeom>
          <a:noFill/>
        </p:spPr>
        <p:txBody>
          <a:bodyPr wrap="square" rtlCol="0">
            <a:spAutoFit/>
          </a:bodyPr>
          <a:lstStyle/>
          <a:p>
            <a:r>
              <a:rPr lang="en-US" sz="3200" dirty="0" smtClean="0"/>
              <a:t>Day Three/ Four Example</a:t>
            </a:r>
            <a:endParaRPr lang="en-US" sz="3200" dirty="0"/>
          </a:p>
        </p:txBody>
      </p:sp>
      <p:sp>
        <p:nvSpPr>
          <p:cNvPr id="8" name="Rectangle 4"/>
          <p:cNvSpPr>
            <a:spLocks noChangeArrowheads="1"/>
          </p:cNvSpPr>
          <p:nvPr/>
        </p:nvSpPr>
        <p:spPr bwMode="auto">
          <a:xfrm>
            <a:off x="685800" y="1905000"/>
            <a:ext cx="16764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9" name="Rectangle 6"/>
          <p:cNvSpPr>
            <a:spLocks noChangeArrowheads="1"/>
          </p:cNvSpPr>
          <p:nvPr/>
        </p:nvSpPr>
        <p:spPr bwMode="auto">
          <a:xfrm>
            <a:off x="2514600" y="1905000"/>
            <a:ext cx="1600200" cy="15240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0" name="Rectangle 7"/>
          <p:cNvSpPr>
            <a:spLocks noChangeArrowheads="1"/>
          </p:cNvSpPr>
          <p:nvPr/>
        </p:nvSpPr>
        <p:spPr bwMode="auto">
          <a:xfrm>
            <a:off x="685800" y="3581400"/>
            <a:ext cx="16764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1" name="Rectangle 8"/>
          <p:cNvSpPr>
            <a:spLocks noChangeArrowheads="1"/>
          </p:cNvSpPr>
          <p:nvPr/>
        </p:nvSpPr>
        <p:spPr bwMode="auto">
          <a:xfrm>
            <a:off x="2514600" y="3581400"/>
            <a:ext cx="16002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12" name="Rectangle 9"/>
          <p:cNvSpPr>
            <a:spLocks noChangeArrowheads="1"/>
          </p:cNvSpPr>
          <p:nvPr/>
        </p:nvSpPr>
        <p:spPr bwMode="auto">
          <a:xfrm>
            <a:off x="1371600" y="3276600"/>
            <a:ext cx="2057400" cy="533400"/>
          </a:xfrm>
          <a:prstGeom prst="rect">
            <a:avLst/>
          </a:prstGeom>
          <a:solidFill>
            <a:srgbClr val="FFFF00"/>
          </a:solidFill>
          <a:ln w="12700" cap="sq">
            <a:solidFill>
              <a:schemeClr val="tx1"/>
            </a:solidFill>
            <a:miter lim="800000"/>
            <a:headEnd type="none" w="sm" len="sm"/>
            <a:tailEnd type="none" w="sm" len="sm"/>
          </a:ln>
        </p:spPr>
        <p:txBody>
          <a:bodyPr wrap="none" anchor="ctr"/>
          <a:lstStyle/>
          <a:p>
            <a:endParaRPr lang="en-US"/>
          </a:p>
        </p:txBody>
      </p:sp>
      <p:sp>
        <p:nvSpPr>
          <p:cNvPr id="13" name="Text Box 10"/>
          <p:cNvSpPr txBox="1">
            <a:spLocks noChangeArrowheads="1"/>
          </p:cNvSpPr>
          <p:nvPr/>
        </p:nvSpPr>
        <p:spPr bwMode="auto">
          <a:xfrm>
            <a:off x="762000" y="19050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2.</a:t>
            </a:r>
          </a:p>
          <a:p>
            <a:pPr algn="l">
              <a:spcBef>
                <a:spcPct val="50000"/>
              </a:spcBef>
            </a:pPr>
            <a:r>
              <a:rPr lang="en-US"/>
              <a:t>Detail</a:t>
            </a:r>
          </a:p>
        </p:txBody>
      </p:sp>
      <p:sp>
        <p:nvSpPr>
          <p:cNvPr id="14" name="Text Box 11"/>
          <p:cNvSpPr txBox="1">
            <a:spLocks noChangeArrowheads="1"/>
          </p:cNvSpPr>
          <p:nvPr/>
        </p:nvSpPr>
        <p:spPr bwMode="auto">
          <a:xfrm>
            <a:off x="2590800" y="1905000"/>
            <a:ext cx="14478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3.</a:t>
            </a:r>
          </a:p>
          <a:p>
            <a:pPr algn="l">
              <a:spcBef>
                <a:spcPct val="50000"/>
              </a:spcBef>
            </a:pPr>
            <a:r>
              <a:rPr lang="en-US"/>
              <a:t>Detail</a:t>
            </a:r>
          </a:p>
        </p:txBody>
      </p:sp>
      <p:sp>
        <p:nvSpPr>
          <p:cNvPr id="15" name="Text Box 12"/>
          <p:cNvSpPr txBox="1">
            <a:spLocks noChangeArrowheads="1"/>
          </p:cNvSpPr>
          <p:nvPr/>
        </p:nvSpPr>
        <p:spPr bwMode="auto">
          <a:xfrm>
            <a:off x="762000" y="3657600"/>
            <a:ext cx="1524000" cy="1004888"/>
          </a:xfrm>
          <a:prstGeom prst="rect">
            <a:avLst/>
          </a:prstGeom>
          <a:noFill/>
          <a:ln w="12700" cap="sq">
            <a:noFill/>
            <a:miter lim="800000"/>
            <a:headEnd type="none" w="sm" len="sm"/>
            <a:tailEnd type="none" w="sm" len="sm"/>
          </a:ln>
        </p:spPr>
        <p:txBody>
          <a:bodyPr>
            <a:spAutoFit/>
          </a:bodyPr>
          <a:lstStyle/>
          <a:p>
            <a:pPr algn="l">
              <a:spcBef>
                <a:spcPct val="50000"/>
              </a:spcBef>
            </a:pPr>
            <a:r>
              <a:rPr lang="en-US"/>
              <a:t>4.</a:t>
            </a:r>
          </a:p>
          <a:p>
            <a:pPr algn="l">
              <a:spcBef>
                <a:spcPct val="50000"/>
              </a:spcBef>
            </a:pPr>
            <a:r>
              <a:rPr lang="en-US"/>
              <a:t>Detail</a:t>
            </a:r>
          </a:p>
        </p:txBody>
      </p:sp>
      <p:sp>
        <p:nvSpPr>
          <p:cNvPr id="16" name="Text Box 13"/>
          <p:cNvSpPr txBox="1">
            <a:spLocks noChangeArrowheads="1"/>
          </p:cNvSpPr>
          <p:nvPr/>
        </p:nvSpPr>
        <p:spPr bwMode="auto">
          <a:xfrm>
            <a:off x="2667000" y="3657600"/>
            <a:ext cx="1447800" cy="1370013"/>
          </a:xfrm>
          <a:prstGeom prst="rect">
            <a:avLst/>
          </a:prstGeom>
          <a:noFill/>
          <a:ln w="12700" cap="sq">
            <a:noFill/>
            <a:miter lim="800000"/>
            <a:headEnd type="none" w="sm" len="sm"/>
            <a:tailEnd type="none" w="sm" len="sm"/>
          </a:ln>
        </p:spPr>
        <p:txBody>
          <a:bodyPr>
            <a:spAutoFit/>
          </a:bodyPr>
          <a:lstStyle/>
          <a:p>
            <a:pPr algn="l">
              <a:spcBef>
                <a:spcPct val="50000"/>
              </a:spcBef>
            </a:pPr>
            <a:r>
              <a:rPr lang="en-US" dirty="0"/>
              <a:t>	5.</a:t>
            </a:r>
          </a:p>
          <a:p>
            <a:pPr algn="l">
              <a:spcBef>
                <a:spcPct val="50000"/>
              </a:spcBef>
            </a:pPr>
            <a:r>
              <a:rPr lang="en-US" dirty="0"/>
              <a:t>Sum. Sent.</a:t>
            </a:r>
          </a:p>
        </p:txBody>
      </p:sp>
      <p:sp>
        <p:nvSpPr>
          <p:cNvPr id="17" name="Text Box 14"/>
          <p:cNvSpPr txBox="1">
            <a:spLocks noChangeArrowheads="1"/>
          </p:cNvSpPr>
          <p:nvPr/>
        </p:nvSpPr>
        <p:spPr bwMode="auto">
          <a:xfrm>
            <a:off x="1371600" y="3276600"/>
            <a:ext cx="2133600" cy="507831"/>
          </a:xfrm>
          <a:prstGeom prst="rect">
            <a:avLst/>
          </a:prstGeom>
          <a:noFill/>
          <a:ln w="12700" cap="sq">
            <a:noFill/>
            <a:miter lim="800000"/>
            <a:headEnd type="none" w="sm" len="sm"/>
            <a:tailEnd type="none" w="sm" len="sm"/>
          </a:ln>
        </p:spPr>
        <p:txBody>
          <a:bodyPr wrap="square">
            <a:spAutoFit/>
          </a:bodyPr>
          <a:lstStyle/>
          <a:p>
            <a:pPr marL="342900" indent="-342900">
              <a:spcBef>
                <a:spcPct val="50000"/>
              </a:spcBef>
              <a:buAutoNum type="arabicPeriod"/>
            </a:pPr>
            <a:r>
              <a:rPr lang="en-US" sz="1050" dirty="0" smtClean="0"/>
              <a:t>Topic</a:t>
            </a:r>
          </a:p>
          <a:p>
            <a:pPr marL="342900" indent="-342900" algn="ctr">
              <a:spcBef>
                <a:spcPct val="50000"/>
              </a:spcBef>
            </a:pPr>
            <a:r>
              <a:rPr lang="en-US" sz="1100" dirty="0" smtClean="0"/>
              <a:t>General Facts</a:t>
            </a:r>
            <a:endParaRPr lang="en-US" sz="1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09800" y="-76200"/>
            <a:ext cx="6934200" cy="914400"/>
          </a:xfrm>
        </p:spPr>
        <p:txBody>
          <a:bodyPr/>
          <a:lstStyle/>
          <a:p>
            <a:r>
              <a:rPr lang="en-US" sz="4100" dirty="0" smtClean="0"/>
              <a:t>Putting it all Together</a:t>
            </a:r>
            <a:endParaRPr lang="en-US" sz="4100" dirty="0"/>
          </a:p>
        </p:txBody>
      </p:sp>
      <p:sp>
        <p:nvSpPr>
          <p:cNvPr id="6" name="Subtitle 5"/>
          <p:cNvSpPr>
            <a:spLocks noGrp="1"/>
          </p:cNvSpPr>
          <p:nvPr>
            <p:ph type="subTitle" idx="1"/>
          </p:nvPr>
        </p:nvSpPr>
        <p:spPr>
          <a:xfrm>
            <a:off x="2667000" y="1219200"/>
            <a:ext cx="6324600" cy="5638800"/>
          </a:xfrm>
        </p:spPr>
        <p:txBody>
          <a:bodyPr>
            <a:normAutofit fontScale="92500" lnSpcReduction="20000"/>
          </a:bodyPr>
          <a:lstStyle/>
          <a:p>
            <a:pPr algn="ctr"/>
            <a:r>
              <a:rPr lang="en-US" dirty="0" smtClean="0"/>
              <a:t>Whole Essay</a:t>
            </a:r>
          </a:p>
          <a:p>
            <a:pPr algn="ctr"/>
            <a:endParaRPr lang="en-US" dirty="0" smtClean="0"/>
          </a:p>
          <a:p>
            <a:pPr marL="457200" indent="-457200" algn="l">
              <a:lnSpc>
                <a:spcPct val="150000"/>
              </a:lnSpc>
            </a:pPr>
            <a:r>
              <a:rPr lang="en-US" sz="2000" dirty="0" smtClean="0">
                <a:solidFill>
                  <a:schemeClr val="tx1"/>
                </a:solidFill>
              </a:rPr>
              <a:t>     </a:t>
            </a:r>
            <a:r>
              <a:rPr lang="en-US" sz="1700" dirty="0" smtClean="0">
                <a:solidFill>
                  <a:schemeClr val="bg1"/>
                </a:solidFill>
              </a:rPr>
              <a:t>In this paper regarding great white sharks. You will learn about </a:t>
            </a:r>
          </a:p>
          <a:p>
            <a:pPr marL="457200" indent="-457200" algn="l">
              <a:lnSpc>
                <a:spcPct val="150000"/>
              </a:lnSpc>
            </a:pPr>
            <a:r>
              <a:rPr lang="en-US" sz="1700" dirty="0" smtClean="0">
                <a:solidFill>
                  <a:schemeClr val="bg1"/>
                </a:solidFill>
              </a:rPr>
              <a:t>the following areas. First you will learn about the size of the great </a:t>
            </a:r>
          </a:p>
          <a:p>
            <a:pPr marL="457200" indent="-457200" algn="l">
              <a:lnSpc>
                <a:spcPct val="150000"/>
              </a:lnSpc>
            </a:pPr>
            <a:r>
              <a:rPr lang="en-US" sz="1700" dirty="0" smtClean="0">
                <a:solidFill>
                  <a:schemeClr val="bg1"/>
                </a:solidFill>
              </a:rPr>
              <a:t>white shark. Second you will learn about the eating habits of the </a:t>
            </a:r>
          </a:p>
          <a:p>
            <a:pPr marL="457200" indent="-457200" algn="l">
              <a:lnSpc>
                <a:spcPct val="150000"/>
              </a:lnSpc>
            </a:pPr>
            <a:r>
              <a:rPr lang="en-US" sz="1700" dirty="0" smtClean="0">
                <a:solidFill>
                  <a:schemeClr val="bg1"/>
                </a:solidFill>
              </a:rPr>
              <a:t>great white shark. Lastly you learn great white shark general facts. </a:t>
            </a:r>
          </a:p>
          <a:p>
            <a:pPr marL="457200" indent="-457200" algn="l">
              <a:lnSpc>
                <a:spcPct val="150000"/>
              </a:lnSpc>
            </a:pPr>
            <a:r>
              <a:rPr lang="en-US" sz="1700" dirty="0" smtClean="0">
                <a:solidFill>
                  <a:schemeClr val="bg1"/>
                </a:solidFill>
              </a:rPr>
              <a:t>I hope that you are ready for this journey; hold on to your seats!</a:t>
            </a:r>
          </a:p>
          <a:p>
            <a:pPr marL="457200" indent="-457200" algn="l">
              <a:lnSpc>
                <a:spcPct val="150000"/>
              </a:lnSpc>
            </a:pPr>
            <a:r>
              <a:rPr lang="en-US" sz="1700" dirty="0" smtClean="0">
                <a:solidFill>
                  <a:schemeClr val="bg1"/>
                </a:solidFill>
              </a:rPr>
              <a:t>     In this paragraph you will learn about the size of great white </a:t>
            </a:r>
          </a:p>
          <a:p>
            <a:pPr marL="457200" indent="-457200" algn="l">
              <a:lnSpc>
                <a:spcPct val="150000"/>
              </a:lnSpc>
            </a:pPr>
            <a:r>
              <a:rPr lang="en-US" sz="1700" dirty="0" smtClean="0">
                <a:solidFill>
                  <a:schemeClr val="bg1"/>
                </a:solidFill>
              </a:rPr>
              <a:t>sharks. Great white sharks can weight anywhere from 1,500 to </a:t>
            </a:r>
          </a:p>
          <a:p>
            <a:pPr marL="457200" indent="-457200" algn="l">
              <a:lnSpc>
                <a:spcPct val="150000"/>
              </a:lnSpc>
            </a:pPr>
            <a:r>
              <a:rPr lang="en-US" sz="1700" dirty="0" smtClean="0">
                <a:solidFill>
                  <a:schemeClr val="bg1"/>
                </a:solidFill>
              </a:rPr>
              <a:t>5,000 pounds. The female great white shark is larger than the male </a:t>
            </a:r>
          </a:p>
          <a:p>
            <a:pPr marL="457200" indent="-457200" algn="l">
              <a:lnSpc>
                <a:spcPct val="150000"/>
              </a:lnSpc>
            </a:pPr>
            <a:r>
              <a:rPr lang="en-US" sz="1700" dirty="0" smtClean="0">
                <a:solidFill>
                  <a:schemeClr val="bg1"/>
                </a:solidFill>
              </a:rPr>
              <a:t>great white shark. The great white shark ranges from 3-6m, </a:t>
            </a:r>
          </a:p>
          <a:p>
            <a:pPr marL="457200" indent="-457200" algn="l">
              <a:lnSpc>
                <a:spcPct val="150000"/>
              </a:lnSpc>
            </a:pPr>
            <a:r>
              <a:rPr lang="en-US" sz="1700" dirty="0" smtClean="0">
                <a:solidFill>
                  <a:schemeClr val="bg1"/>
                </a:solidFill>
              </a:rPr>
              <a:t>sometimes much larger. These facts are so cool! I hope that you are </a:t>
            </a:r>
          </a:p>
          <a:p>
            <a:pPr marL="457200" indent="-457200" algn="l">
              <a:lnSpc>
                <a:spcPct val="150000"/>
              </a:lnSpc>
            </a:pPr>
            <a:r>
              <a:rPr lang="en-US" sz="1700" dirty="0" smtClean="0">
                <a:solidFill>
                  <a:schemeClr val="bg1"/>
                </a:solidFill>
              </a:rPr>
              <a:t>enjoying yourself. There is more to come; hold on!</a:t>
            </a:r>
          </a:p>
          <a:p>
            <a:pPr marL="457200" indent="-457200" algn="l"/>
            <a:endParaRPr lang="en-US" sz="1200" dirty="0" smtClean="0">
              <a:solidFill>
                <a:schemeClr val="bg1"/>
              </a:solidFill>
            </a:endParaRPr>
          </a:p>
          <a:p>
            <a:pPr algn="l"/>
            <a:r>
              <a:rPr lang="en-US" dirty="0" smtClean="0"/>
              <a:t>    </a:t>
            </a:r>
          </a:p>
          <a:p>
            <a:pPr algn="l"/>
            <a:endParaRPr lang="en-US" dirty="0"/>
          </a:p>
        </p:txBody>
      </p:sp>
      <p:sp>
        <p:nvSpPr>
          <p:cNvPr id="7" name="TextBox 6"/>
          <p:cNvSpPr txBox="1"/>
          <p:nvPr/>
        </p:nvSpPr>
        <p:spPr>
          <a:xfrm>
            <a:off x="0" y="152400"/>
            <a:ext cx="2362200" cy="1077218"/>
          </a:xfrm>
          <a:prstGeom prst="rect">
            <a:avLst/>
          </a:prstGeom>
          <a:noFill/>
        </p:spPr>
        <p:txBody>
          <a:bodyPr wrap="square" rtlCol="0">
            <a:spAutoFit/>
          </a:bodyPr>
          <a:lstStyle/>
          <a:p>
            <a:r>
              <a:rPr lang="en-US" sz="3200" dirty="0" smtClean="0"/>
              <a:t>Final Day/ Day Four</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09800" y="-76200"/>
            <a:ext cx="6934200" cy="914400"/>
          </a:xfrm>
        </p:spPr>
        <p:txBody>
          <a:bodyPr/>
          <a:lstStyle/>
          <a:p>
            <a:r>
              <a:rPr lang="en-US" sz="4100" dirty="0" smtClean="0"/>
              <a:t>Putting it all Together</a:t>
            </a:r>
            <a:endParaRPr lang="en-US" sz="4100" dirty="0"/>
          </a:p>
        </p:txBody>
      </p:sp>
      <p:sp>
        <p:nvSpPr>
          <p:cNvPr id="6" name="Subtitle 5"/>
          <p:cNvSpPr>
            <a:spLocks noGrp="1"/>
          </p:cNvSpPr>
          <p:nvPr>
            <p:ph type="subTitle" idx="1"/>
          </p:nvPr>
        </p:nvSpPr>
        <p:spPr>
          <a:xfrm>
            <a:off x="2667000" y="1219200"/>
            <a:ext cx="6477000" cy="5486400"/>
          </a:xfrm>
        </p:spPr>
        <p:txBody>
          <a:bodyPr>
            <a:normAutofit/>
          </a:bodyPr>
          <a:lstStyle/>
          <a:p>
            <a:pPr algn="ctr"/>
            <a:r>
              <a:rPr lang="en-US" dirty="0" smtClean="0"/>
              <a:t>Whole Essay</a:t>
            </a:r>
          </a:p>
          <a:p>
            <a:pPr marL="457200" indent="-457200" algn="l">
              <a:lnSpc>
                <a:spcPct val="150000"/>
              </a:lnSpc>
            </a:pPr>
            <a:r>
              <a:rPr lang="en-US" sz="1600" dirty="0" smtClean="0">
                <a:solidFill>
                  <a:schemeClr val="tx1"/>
                </a:solidFill>
              </a:rPr>
              <a:t>     </a:t>
            </a:r>
            <a:r>
              <a:rPr lang="en-US" sz="1600" dirty="0" smtClean="0">
                <a:solidFill>
                  <a:schemeClr val="bg1"/>
                </a:solidFill>
              </a:rPr>
              <a:t>In this paragraph you will learn about the eating habits of the </a:t>
            </a:r>
          </a:p>
          <a:p>
            <a:pPr marL="457200" indent="-457200" algn="l">
              <a:lnSpc>
                <a:spcPct val="150000"/>
              </a:lnSpc>
            </a:pPr>
            <a:r>
              <a:rPr lang="en-US" sz="1600" dirty="0" smtClean="0">
                <a:solidFill>
                  <a:schemeClr val="bg1"/>
                </a:solidFill>
              </a:rPr>
              <a:t>great white shark. Great whites have an amazing sense of smell </a:t>
            </a:r>
          </a:p>
          <a:p>
            <a:pPr marL="457200" indent="-457200" algn="l">
              <a:lnSpc>
                <a:spcPct val="150000"/>
              </a:lnSpc>
            </a:pPr>
            <a:r>
              <a:rPr lang="en-US" sz="1600" dirty="0" smtClean="0">
                <a:solidFill>
                  <a:schemeClr val="bg1"/>
                </a:solidFill>
              </a:rPr>
              <a:t>which helps them hunt. Great whites love fat, fat produces twice </a:t>
            </a:r>
          </a:p>
          <a:p>
            <a:pPr marL="457200" indent="-457200" algn="l">
              <a:lnSpc>
                <a:spcPct val="150000"/>
              </a:lnSpc>
            </a:pPr>
            <a:r>
              <a:rPr lang="en-US" sz="1600" dirty="0" smtClean="0">
                <a:solidFill>
                  <a:schemeClr val="bg1"/>
                </a:solidFill>
              </a:rPr>
              <a:t>the energy versus muscle, so it’s the most efficient food for sharks. </a:t>
            </a:r>
          </a:p>
          <a:p>
            <a:pPr marL="457200" indent="-457200" algn="l">
              <a:lnSpc>
                <a:spcPct val="150000"/>
              </a:lnSpc>
            </a:pPr>
            <a:r>
              <a:rPr lang="en-US" sz="1600" dirty="0" smtClean="0">
                <a:solidFill>
                  <a:schemeClr val="bg1"/>
                </a:solidFill>
              </a:rPr>
              <a:t>Great white sharks normally hunt and eat other sharks and marine </a:t>
            </a:r>
          </a:p>
          <a:p>
            <a:pPr marL="457200" lvl="0" indent="-457200" algn="l">
              <a:lnSpc>
                <a:spcPct val="150000"/>
              </a:lnSpc>
            </a:pPr>
            <a:r>
              <a:rPr lang="en-US" sz="1600" dirty="0" smtClean="0">
                <a:solidFill>
                  <a:schemeClr val="bg1"/>
                </a:solidFill>
              </a:rPr>
              <a:t>mammals, including dolphins, seals (baby seals preferred 50% fat), </a:t>
            </a:r>
          </a:p>
          <a:p>
            <a:pPr marL="457200" lvl="0" indent="-457200" algn="l">
              <a:lnSpc>
                <a:spcPct val="150000"/>
              </a:lnSpc>
            </a:pPr>
            <a:r>
              <a:rPr lang="en-US" sz="1600" dirty="0" smtClean="0">
                <a:solidFill>
                  <a:schemeClr val="bg1"/>
                </a:solidFill>
              </a:rPr>
              <a:t>sea lions and turtles; whites will eat almost any large fish or warm </a:t>
            </a:r>
          </a:p>
          <a:p>
            <a:pPr marL="457200" lvl="0" indent="-457200" algn="l">
              <a:lnSpc>
                <a:spcPct val="150000"/>
              </a:lnSpc>
            </a:pPr>
            <a:r>
              <a:rPr lang="en-US" sz="1600" dirty="0" smtClean="0">
                <a:solidFill>
                  <a:schemeClr val="bg1"/>
                </a:solidFill>
              </a:rPr>
              <a:t>blooded animal. Great facts! There is one more topic; here it is!</a:t>
            </a:r>
          </a:p>
          <a:p>
            <a:pPr algn="l">
              <a:lnSpc>
                <a:spcPct val="150000"/>
              </a:lnSpc>
            </a:pPr>
            <a:r>
              <a:rPr lang="en-US" sz="1600" dirty="0" smtClean="0"/>
              <a:t>     In this paragraph you will learn about general facts about the great white shark. Great whites  do not chew their prey, they hold their prey in their mouths until the prey stops struggling then they swallow.</a:t>
            </a:r>
          </a:p>
          <a:p>
            <a:pPr algn="l">
              <a:lnSpc>
                <a:spcPct val="150000"/>
              </a:lnSpc>
            </a:pPr>
            <a:endParaRPr lang="en-US" sz="1600" dirty="0" smtClean="0"/>
          </a:p>
          <a:p>
            <a:pPr algn="l"/>
            <a:endParaRPr lang="en-US" dirty="0"/>
          </a:p>
        </p:txBody>
      </p:sp>
      <p:sp>
        <p:nvSpPr>
          <p:cNvPr id="7" name="TextBox 6"/>
          <p:cNvSpPr txBox="1"/>
          <p:nvPr/>
        </p:nvSpPr>
        <p:spPr>
          <a:xfrm>
            <a:off x="0" y="152400"/>
            <a:ext cx="2362200" cy="1077218"/>
          </a:xfrm>
          <a:prstGeom prst="rect">
            <a:avLst/>
          </a:prstGeom>
          <a:noFill/>
        </p:spPr>
        <p:txBody>
          <a:bodyPr wrap="square" rtlCol="0">
            <a:spAutoFit/>
          </a:bodyPr>
          <a:lstStyle/>
          <a:p>
            <a:r>
              <a:rPr lang="en-US" sz="3200" dirty="0" smtClean="0"/>
              <a:t>Final Day/ Day Four</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09800" y="-76200"/>
            <a:ext cx="6934200" cy="914400"/>
          </a:xfrm>
        </p:spPr>
        <p:txBody>
          <a:bodyPr/>
          <a:lstStyle/>
          <a:p>
            <a:r>
              <a:rPr lang="en-US" sz="4100" dirty="0" smtClean="0"/>
              <a:t>Putting it all Together</a:t>
            </a:r>
            <a:endParaRPr lang="en-US" sz="4100" dirty="0"/>
          </a:p>
        </p:txBody>
      </p:sp>
      <p:sp>
        <p:nvSpPr>
          <p:cNvPr id="6" name="Subtitle 5"/>
          <p:cNvSpPr>
            <a:spLocks noGrp="1"/>
          </p:cNvSpPr>
          <p:nvPr>
            <p:ph type="subTitle" idx="1"/>
          </p:nvPr>
        </p:nvSpPr>
        <p:spPr>
          <a:xfrm>
            <a:off x="2667000" y="1219200"/>
            <a:ext cx="6477000" cy="5486400"/>
          </a:xfrm>
        </p:spPr>
        <p:txBody>
          <a:bodyPr>
            <a:normAutofit/>
          </a:bodyPr>
          <a:lstStyle/>
          <a:p>
            <a:pPr algn="ctr"/>
            <a:r>
              <a:rPr lang="en-US" dirty="0" smtClean="0"/>
              <a:t>Whole Essay</a:t>
            </a:r>
          </a:p>
          <a:p>
            <a:pPr algn="ctr"/>
            <a:endParaRPr lang="en-US" dirty="0" smtClean="0"/>
          </a:p>
          <a:p>
            <a:pPr algn="l">
              <a:lnSpc>
                <a:spcPct val="150000"/>
              </a:lnSpc>
            </a:pPr>
            <a:r>
              <a:rPr lang="en-US" sz="1600" dirty="0" smtClean="0"/>
              <a:t>The biggest great white shark on record was 23 feet long. Great white sharks must always swim or they will sink. I hope that you enjoyed my essay regarding great white sharks! I enjoyed writing it!</a:t>
            </a:r>
          </a:p>
          <a:p>
            <a:pPr marL="457200" indent="-457200" algn="l">
              <a:lnSpc>
                <a:spcPct val="150000"/>
              </a:lnSpc>
            </a:pPr>
            <a:endParaRPr lang="en-US" dirty="0" smtClean="0"/>
          </a:p>
          <a:p>
            <a:pPr algn="l"/>
            <a:endParaRPr lang="en-US" dirty="0"/>
          </a:p>
        </p:txBody>
      </p:sp>
      <p:sp>
        <p:nvSpPr>
          <p:cNvPr id="7" name="TextBox 6"/>
          <p:cNvSpPr txBox="1"/>
          <p:nvPr/>
        </p:nvSpPr>
        <p:spPr>
          <a:xfrm>
            <a:off x="0" y="152400"/>
            <a:ext cx="2362200" cy="1077218"/>
          </a:xfrm>
          <a:prstGeom prst="rect">
            <a:avLst/>
          </a:prstGeom>
          <a:noFill/>
        </p:spPr>
        <p:txBody>
          <a:bodyPr wrap="square" rtlCol="0">
            <a:spAutoFit/>
          </a:bodyPr>
          <a:lstStyle/>
          <a:p>
            <a:r>
              <a:rPr lang="en-US" sz="3200" dirty="0" smtClean="0"/>
              <a:t>Final Day/ Day Four</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6600" dirty="0" smtClean="0"/>
              <a:t>Choosing Your Topic</a:t>
            </a:r>
            <a:endParaRPr lang="en-US" sz="6600" dirty="0"/>
          </a:p>
        </p:txBody>
      </p:sp>
      <p:sp>
        <p:nvSpPr>
          <p:cNvPr id="6" name="Subtitle 5"/>
          <p:cNvSpPr>
            <a:spLocks noGrp="1"/>
          </p:cNvSpPr>
          <p:nvPr>
            <p:ph type="subTitle" idx="1"/>
          </p:nvPr>
        </p:nvSpPr>
        <p:spPr/>
        <p:txBody>
          <a:bodyPr>
            <a:noAutofit/>
          </a:bodyPr>
          <a:lstStyle/>
          <a:p>
            <a:r>
              <a:rPr lang="en-US" sz="2800" dirty="0" smtClean="0"/>
              <a:t>This is the first step in writing your essay . Your Teacher has picked your topic already.</a:t>
            </a:r>
            <a:endParaRPr lang="en-US" sz="2800" dirty="0"/>
          </a:p>
        </p:txBody>
      </p:sp>
      <p:sp>
        <p:nvSpPr>
          <p:cNvPr id="7" name="TextBox 6"/>
          <p:cNvSpPr txBox="1"/>
          <p:nvPr/>
        </p:nvSpPr>
        <p:spPr>
          <a:xfrm>
            <a:off x="381000" y="762000"/>
            <a:ext cx="2057400" cy="646331"/>
          </a:xfrm>
          <a:prstGeom prst="rect">
            <a:avLst/>
          </a:prstGeom>
          <a:noFill/>
        </p:spPr>
        <p:txBody>
          <a:bodyPr wrap="square" rtlCol="0">
            <a:spAutoFit/>
          </a:bodyPr>
          <a:lstStyle/>
          <a:p>
            <a:r>
              <a:rPr lang="en-US" sz="3600" dirty="0" smtClean="0"/>
              <a:t>Day One </a:t>
            </a:r>
            <a:endParaRPr 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366868" y="533400"/>
            <a:ext cx="5105400" cy="1600200"/>
          </a:xfrm>
        </p:spPr>
        <p:txBody>
          <a:bodyPr/>
          <a:lstStyle/>
          <a:p>
            <a:pPr algn="ctr"/>
            <a:r>
              <a:rPr lang="en-US" sz="5400" dirty="0" smtClean="0"/>
              <a:t>Creating your web</a:t>
            </a:r>
            <a:endParaRPr lang="en-US" sz="5400" dirty="0"/>
          </a:p>
        </p:txBody>
      </p:sp>
      <p:sp>
        <p:nvSpPr>
          <p:cNvPr id="7" name="TextBox 6"/>
          <p:cNvSpPr txBox="1"/>
          <p:nvPr/>
        </p:nvSpPr>
        <p:spPr>
          <a:xfrm>
            <a:off x="381000" y="762000"/>
            <a:ext cx="2057400" cy="646331"/>
          </a:xfrm>
          <a:prstGeom prst="rect">
            <a:avLst/>
          </a:prstGeom>
          <a:noFill/>
        </p:spPr>
        <p:txBody>
          <a:bodyPr wrap="square" rtlCol="0">
            <a:spAutoFit/>
          </a:bodyPr>
          <a:lstStyle/>
          <a:p>
            <a:r>
              <a:rPr lang="en-US" sz="3600" dirty="0" smtClean="0"/>
              <a:t>Day One </a:t>
            </a:r>
            <a:endParaRPr lang="en-US" sz="3600" dirty="0"/>
          </a:p>
        </p:txBody>
      </p:sp>
      <p:sp>
        <p:nvSpPr>
          <p:cNvPr id="13" name="Oval 12"/>
          <p:cNvSpPr/>
          <p:nvPr/>
        </p:nvSpPr>
        <p:spPr>
          <a:xfrm>
            <a:off x="6019800" y="5029200"/>
            <a:ext cx="1981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rot="16200000" flipH="1">
            <a:off x="4914900" y="3771900"/>
            <a:ext cx="1524000" cy="1295400"/>
          </a:xfrm>
          <a:prstGeom prst="line">
            <a:avLst/>
          </a:prstGeom>
        </p:spPr>
        <p:style>
          <a:lnRef idx="3">
            <a:schemeClr val="accent1"/>
          </a:lnRef>
          <a:fillRef idx="0">
            <a:schemeClr val="accent1"/>
          </a:fillRef>
          <a:effectRef idx="2">
            <a:schemeClr val="accent1"/>
          </a:effectRef>
          <a:fontRef idx="minor">
            <a:schemeClr val="tx1"/>
          </a:fontRef>
        </p:style>
      </p:cxnSp>
      <p:sp>
        <p:nvSpPr>
          <p:cNvPr id="17" name="Oval 16"/>
          <p:cNvSpPr/>
          <p:nvPr/>
        </p:nvSpPr>
        <p:spPr>
          <a:xfrm>
            <a:off x="4038600" y="2667000"/>
            <a:ext cx="14478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rot="5400000" flipH="1" flipV="1">
            <a:off x="6362700" y="4000500"/>
            <a:ext cx="1295400" cy="914400"/>
          </a:xfrm>
          <a:prstGeom prst="line">
            <a:avLst/>
          </a:prstGeom>
        </p:spPr>
        <p:style>
          <a:lnRef idx="3">
            <a:schemeClr val="accent1"/>
          </a:lnRef>
          <a:fillRef idx="0">
            <a:schemeClr val="accent1"/>
          </a:fillRef>
          <a:effectRef idx="2">
            <a:schemeClr val="accent1"/>
          </a:effectRef>
          <a:fontRef idx="minor">
            <a:schemeClr val="tx1"/>
          </a:fontRef>
        </p:style>
      </p:cxnSp>
      <p:sp>
        <p:nvSpPr>
          <p:cNvPr id="23" name="Oval 22"/>
          <p:cNvSpPr/>
          <p:nvPr/>
        </p:nvSpPr>
        <p:spPr>
          <a:xfrm>
            <a:off x="7315200" y="3048000"/>
            <a:ext cx="16002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25" name="Straight Connector 24"/>
          <p:cNvCxnSpPr/>
          <p:nvPr/>
        </p:nvCxnSpPr>
        <p:spPr>
          <a:xfrm rot="10800000" flipV="1">
            <a:off x="5029200" y="5562600"/>
            <a:ext cx="990600" cy="457200"/>
          </a:xfrm>
          <a:prstGeom prst="line">
            <a:avLst/>
          </a:prstGeom>
        </p:spPr>
        <p:style>
          <a:lnRef idx="3">
            <a:schemeClr val="accent1"/>
          </a:lnRef>
          <a:fillRef idx="0">
            <a:schemeClr val="accent1"/>
          </a:fillRef>
          <a:effectRef idx="2">
            <a:schemeClr val="accent1"/>
          </a:effectRef>
          <a:fontRef idx="minor">
            <a:schemeClr val="tx1"/>
          </a:fontRef>
        </p:style>
      </p:cxnSp>
      <p:sp>
        <p:nvSpPr>
          <p:cNvPr id="27" name="Oval 26"/>
          <p:cNvSpPr/>
          <p:nvPr/>
        </p:nvSpPr>
        <p:spPr>
          <a:xfrm>
            <a:off x="3048000" y="5638800"/>
            <a:ext cx="1981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366868" y="533400"/>
            <a:ext cx="5105400" cy="1143000"/>
          </a:xfrm>
        </p:spPr>
        <p:txBody>
          <a:bodyPr/>
          <a:lstStyle/>
          <a:p>
            <a:r>
              <a:rPr lang="en-US" dirty="0" smtClean="0"/>
              <a:t>Fill in  Your Web </a:t>
            </a:r>
            <a:endParaRPr lang="en-US" dirty="0"/>
          </a:p>
        </p:txBody>
      </p:sp>
      <p:sp>
        <p:nvSpPr>
          <p:cNvPr id="6" name="Oval 5"/>
          <p:cNvSpPr/>
          <p:nvPr/>
        </p:nvSpPr>
        <p:spPr>
          <a:xfrm>
            <a:off x="6019800" y="5029200"/>
            <a:ext cx="1981200" cy="14478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7" name="Straight Connector 6"/>
          <p:cNvCxnSpPr/>
          <p:nvPr/>
        </p:nvCxnSpPr>
        <p:spPr>
          <a:xfrm rot="16200000" flipH="1">
            <a:off x="4914900" y="3771900"/>
            <a:ext cx="1524000" cy="1295400"/>
          </a:xfrm>
          <a:prstGeom prst="line">
            <a:avLst/>
          </a:prstGeom>
        </p:spPr>
        <p:style>
          <a:lnRef idx="3">
            <a:schemeClr val="accent1"/>
          </a:lnRef>
          <a:fillRef idx="0">
            <a:schemeClr val="accent1"/>
          </a:fillRef>
          <a:effectRef idx="2">
            <a:schemeClr val="accent1"/>
          </a:effectRef>
          <a:fontRef idx="minor">
            <a:schemeClr val="tx1"/>
          </a:fontRef>
        </p:style>
      </p:cxnSp>
      <p:sp>
        <p:nvSpPr>
          <p:cNvPr id="8" name="Oval 7"/>
          <p:cNvSpPr/>
          <p:nvPr/>
        </p:nvSpPr>
        <p:spPr>
          <a:xfrm>
            <a:off x="3352800" y="2286000"/>
            <a:ext cx="2133600" cy="13716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9" name="Straight Connector 8"/>
          <p:cNvCxnSpPr/>
          <p:nvPr/>
        </p:nvCxnSpPr>
        <p:spPr>
          <a:xfrm rot="5400000" flipH="1" flipV="1">
            <a:off x="6362700" y="4000500"/>
            <a:ext cx="1295400" cy="914400"/>
          </a:xfrm>
          <a:prstGeom prst="line">
            <a:avLst/>
          </a:prstGeom>
        </p:spPr>
        <p:style>
          <a:lnRef idx="3">
            <a:schemeClr val="accent1"/>
          </a:lnRef>
          <a:fillRef idx="0">
            <a:schemeClr val="accent1"/>
          </a:fillRef>
          <a:effectRef idx="2">
            <a:schemeClr val="accent1"/>
          </a:effectRef>
          <a:fontRef idx="minor">
            <a:schemeClr val="tx1"/>
          </a:fontRef>
        </p:style>
      </p:cxnSp>
      <p:sp>
        <p:nvSpPr>
          <p:cNvPr id="10" name="Oval 9"/>
          <p:cNvSpPr/>
          <p:nvPr/>
        </p:nvSpPr>
        <p:spPr>
          <a:xfrm>
            <a:off x="6781800" y="2514600"/>
            <a:ext cx="1981200" cy="1295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a:p>
        </p:txBody>
      </p:sp>
      <p:cxnSp>
        <p:nvCxnSpPr>
          <p:cNvPr id="11" name="Straight Connector 10"/>
          <p:cNvCxnSpPr/>
          <p:nvPr/>
        </p:nvCxnSpPr>
        <p:spPr>
          <a:xfrm rot="10800000" flipV="1">
            <a:off x="5029200" y="5562600"/>
            <a:ext cx="990600" cy="457200"/>
          </a:xfrm>
          <a:prstGeom prst="line">
            <a:avLst/>
          </a:prstGeom>
        </p:spPr>
        <p:style>
          <a:lnRef idx="3">
            <a:schemeClr val="accent1"/>
          </a:lnRef>
          <a:fillRef idx="0">
            <a:schemeClr val="accent1"/>
          </a:fillRef>
          <a:effectRef idx="2">
            <a:schemeClr val="accent1"/>
          </a:effectRef>
          <a:fontRef idx="minor">
            <a:schemeClr val="tx1"/>
          </a:fontRef>
        </p:style>
      </p:cxnSp>
      <p:sp>
        <p:nvSpPr>
          <p:cNvPr id="12" name="Oval 11"/>
          <p:cNvSpPr/>
          <p:nvPr/>
        </p:nvSpPr>
        <p:spPr>
          <a:xfrm>
            <a:off x="2667000" y="5181600"/>
            <a:ext cx="2362200" cy="1524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TextBox 14"/>
          <p:cNvSpPr txBox="1"/>
          <p:nvPr/>
        </p:nvSpPr>
        <p:spPr>
          <a:xfrm>
            <a:off x="304800" y="381000"/>
            <a:ext cx="2514600" cy="1200329"/>
          </a:xfrm>
          <a:prstGeom prst="rect">
            <a:avLst/>
          </a:prstGeom>
          <a:noFill/>
        </p:spPr>
        <p:txBody>
          <a:bodyPr wrap="square" rtlCol="0">
            <a:spAutoFit/>
          </a:bodyPr>
          <a:lstStyle/>
          <a:p>
            <a:r>
              <a:rPr lang="en-US" sz="3600" dirty="0" smtClean="0"/>
              <a:t>Day One </a:t>
            </a:r>
          </a:p>
          <a:p>
            <a:r>
              <a:rPr lang="en-US" sz="3600" dirty="0" smtClean="0"/>
              <a:t>Example</a:t>
            </a:r>
            <a:endParaRPr lang="en-US" sz="3600" dirty="0"/>
          </a:p>
        </p:txBody>
      </p:sp>
      <p:sp>
        <p:nvSpPr>
          <p:cNvPr id="17" name="TextBox 16"/>
          <p:cNvSpPr txBox="1"/>
          <p:nvPr/>
        </p:nvSpPr>
        <p:spPr>
          <a:xfrm>
            <a:off x="6248400" y="5562600"/>
            <a:ext cx="1447800" cy="646331"/>
          </a:xfrm>
          <a:prstGeom prst="rect">
            <a:avLst/>
          </a:prstGeom>
          <a:noFill/>
        </p:spPr>
        <p:txBody>
          <a:bodyPr wrap="square" rtlCol="0">
            <a:spAutoFit/>
          </a:bodyPr>
          <a:lstStyle/>
          <a:p>
            <a:pPr algn="ctr"/>
            <a:r>
              <a:rPr lang="en-US" dirty="0" smtClean="0"/>
              <a:t>Great White Sharks</a:t>
            </a:r>
            <a:endParaRPr lang="en-US" dirty="0"/>
          </a:p>
        </p:txBody>
      </p:sp>
      <p:sp>
        <p:nvSpPr>
          <p:cNvPr id="18" name="TextBox 17"/>
          <p:cNvSpPr txBox="1"/>
          <p:nvPr/>
        </p:nvSpPr>
        <p:spPr>
          <a:xfrm>
            <a:off x="6858000" y="2895600"/>
            <a:ext cx="1752600" cy="369332"/>
          </a:xfrm>
          <a:prstGeom prst="rect">
            <a:avLst/>
          </a:prstGeom>
          <a:noFill/>
        </p:spPr>
        <p:txBody>
          <a:bodyPr wrap="square" rtlCol="0">
            <a:spAutoFit/>
          </a:bodyPr>
          <a:lstStyle/>
          <a:p>
            <a:pPr algn="ctr"/>
            <a:r>
              <a:rPr lang="en-US" dirty="0" smtClean="0"/>
              <a:t>Eating Habits </a:t>
            </a:r>
            <a:endParaRPr lang="en-US" dirty="0"/>
          </a:p>
        </p:txBody>
      </p:sp>
      <p:sp>
        <p:nvSpPr>
          <p:cNvPr id="20" name="TextBox 19"/>
          <p:cNvSpPr txBox="1"/>
          <p:nvPr/>
        </p:nvSpPr>
        <p:spPr>
          <a:xfrm>
            <a:off x="3429000" y="2667000"/>
            <a:ext cx="1905000" cy="646331"/>
          </a:xfrm>
          <a:prstGeom prst="rect">
            <a:avLst/>
          </a:prstGeom>
          <a:noFill/>
        </p:spPr>
        <p:txBody>
          <a:bodyPr wrap="square" rtlCol="0">
            <a:spAutoFit/>
          </a:bodyPr>
          <a:lstStyle/>
          <a:p>
            <a:pPr algn="ctr"/>
            <a:r>
              <a:rPr lang="en-US" dirty="0" smtClean="0"/>
              <a:t>Size of Great Whites</a:t>
            </a:r>
            <a:endParaRPr lang="en-US" dirty="0"/>
          </a:p>
        </p:txBody>
      </p:sp>
      <p:sp>
        <p:nvSpPr>
          <p:cNvPr id="21" name="TextBox 20"/>
          <p:cNvSpPr txBox="1"/>
          <p:nvPr/>
        </p:nvSpPr>
        <p:spPr>
          <a:xfrm>
            <a:off x="2971800" y="5602069"/>
            <a:ext cx="1752600" cy="646331"/>
          </a:xfrm>
          <a:prstGeom prst="rect">
            <a:avLst/>
          </a:prstGeom>
          <a:noFill/>
        </p:spPr>
        <p:txBody>
          <a:bodyPr wrap="square" rtlCol="0">
            <a:spAutoFit/>
          </a:bodyPr>
          <a:lstStyle/>
          <a:p>
            <a:pPr algn="ctr"/>
            <a:r>
              <a:rPr lang="en-US" dirty="0" smtClean="0"/>
              <a:t>Facts about Great Whites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smtClean="0"/>
              <a:t>My Essay On great White Sharks </a:t>
            </a:r>
            <a:endParaRPr lang="en-US" sz="4000" dirty="0"/>
          </a:p>
        </p:txBody>
      </p:sp>
      <p:sp>
        <p:nvSpPr>
          <p:cNvPr id="6" name="Text Placeholder 5"/>
          <p:cNvSpPr>
            <a:spLocks noGrp="1"/>
          </p:cNvSpPr>
          <p:nvPr>
            <p:ph type="body" sz="half" idx="2"/>
          </p:nvPr>
        </p:nvSpPr>
        <p:spPr/>
        <p:txBody>
          <a:bodyPr/>
          <a:lstStyle/>
          <a:p>
            <a:pPr algn="ctr"/>
            <a:r>
              <a:rPr lang="en-US" sz="2400" dirty="0" smtClean="0"/>
              <a:t>Now lets use the four squares over the next four days to create my personal essay on the chosen topic</a:t>
            </a:r>
          </a:p>
          <a:p>
            <a:endParaRPr lang="en-US" dirty="0"/>
          </a:p>
        </p:txBody>
      </p:sp>
      <p:pic>
        <p:nvPicPr>
          <p:cNvPr id="9" name="Picture Placeholder 8" descr="greatwhite.jpg"/>
          <p:cNvPicPr>
            <a:picLocks noGrp="1" noChangeAspect="1"/>
          </p:cNvPicPr>
          <p:nvPr>
            <p:ph type="pic" idx="1"/>
          </p:nvPr>
        </p:nvPicPr>
        <p:blipFill>
          <a:blip r:embed="rId2" cstate="print"/>
          <a:srcRect l="12486" r="12486"/>
          <a:stretch>
            <a:fillRect/>
          </a:stretch>
        </p:blipFill>
        <p:spPr/>
      </p:pic>
      <p:sp>
        <p:nvSpPr>
          <p:cNvPr id="5" name="TextBox 4"/>
          <p:cNvSpPr txBox="1"/>
          <p:nvPr/>
        </p:nvSpPr>
        <p:spPr>
          <a:xfrm>
            <a:off x="457200" y="228600"/>
            <a:ext cx="4114800" cy="861774"/>
          </a:xfrm>
          <a:prstGeom prst="rect">
            <a:avLst/>
          </a:prstGeom>
          <a:noFill/>
        </p:spPr>
        <p:txBody>
          <a:bodyPr wrap="square" rtlCol="0">
            <a:spAutoFit/>
          </a:bodyPr>
          <a:lstStyle/>
          <a:p>
            <a:r>
              <a:rPr lang="en-US" sz="3200" dirty="0" smtClean="0"/>
              <a:t>Day One</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0"/>
            <a:ext cx="3429000" cy="2133600"/>
          </a:xfrm>
        </p:spPr>
        <p:txBody>
          <a:bodyPr>
            <a:normAutofit/>
          </a:bodyPr>
          <a:lstStyle/>
          <a:p>
            <a:pPr algn="ctr"/>
            <a:r>
              <a:rPr lang="en-US" sz="3200" dirty="0" smtClean="0"/>
              <a:t>Find your Research</a:t>
            </a:r>
            <a:br>
              <a:rPr lang="en-US" sz="3200" dirty="0" smtClean="0"/>
            </a:br>
            <a:r>
              <a:rPr lang="en-US" sz="3200" dirty="0" smtClean="0"/>
              <a:t>Needed</a:t>
            </a:r>
            <a:r>
              <a:rPr lang="en-US" dirty="0" smtClean="0"/>
              <a:t/>
            </a:r>
            <a:br>
              <a:rPr lang="en-US" dirty="0" smtClean="0"/>
            </a:br>
            <a:endParaRPr lang="en-US" dirty="0"/>
          </a:p>
        </p:txBody>
      </p:sp>
      <p:sp>
        <p:nvSpPr>
          <p:cNvPr id="3" name="Text Placeholder 2"/>
          <p:cNvSpPr>
            <a:spLocks noGrp="1"/>
          </p:cNvSpPr>
          <p:nvPr>
            <p:ph type="body" sz="half" idx="2"/>
          </p:nvPr>
        </p:nvSpPr>
        <p:spPr>
          <a:xfrm>
            <a:off x="5389098" y="1828800"/>
            <a:ext cx="3429000" cy="4419600"/>
          </a:xfrm>
        </p:spPr>
        <p:txBody>
          <a:bodyPr>
            <a:noAutofit/>
          </a:bodyPr>
          <a:lstStyle/>
          <a:p>
            <a:r>
              <a:rPr lang="en-US" sz="2000" dirty="0" smtClean="0"/>
              <a:t>Start with the questions that you may have:</a:t>
            </a:r>
          </a:p>
          <a:p>
            <a:pPr marL="457200" indent="-457200">
              <a:buFont typeface="+mj-lt"/>
              <a:buAutoNum type="arabicPeriod"/>
            </a:pPr>
            <a:r>
              <a:rPr lang="en-US" sz="2000" dirty="0" smtClean="0"/>
              <a:t>Are great white sharks mammals or fish?</a:t>
            </a:r>
          </a:p>
          <a:p>
            <a:pPr marL="457200" indent="-457200">
              <a:buFont typeface="+mj-lt"/>
              <a:buAutoNum type="arabicPeriod"/>
            </a:pPr>
            <a:r>
              <a:rPr lang="en-US" sz="2000" dirty="0" smtClean="0"/>
              <a:t>Are great white sharks aggressive?</a:t>
            </a:r>
          </a:p>
          <a:p>
            <a:pPr marL="457200" indent="-457200">
              <a:buFont typeface="+mj-lt"/>
              <a:buAutoNum type="arabicPeriod"/>
            </a:pPr>
            <a:r>
              <a:rPr lang="en-US" sz="2000" dirty="0" smtClean="0"/>
              <a:t>What is the largest great white shark ever caught?</a:t>
            </a:r>
          </a:p>
          <a:p>
            <a:pPr marL="457200" indent="-457200">
              <a:buFont typeface="+mj-lt"/>
              <a:buAutoNum type="arabicPeriod"/>
            </a:pPr>
            <a:r>
              <a:rPr lang="en-US" sz="2000" dirty="0" smtClean="0"/>
              <a:t>What do great white sharks eat?</a:t>
            </a:r>
          </a:p>
          <a:p>
            <a:pPr marL="457200" indent="-457200">
              <a:buFont typeface="+mj-lt"/>
              <a:buAutoNum type="arabicPeriod"/>
            </a:pPr>
            <a:r>
              <a:rPr lang="en-US" sz="2000" dirty="0" smtClean="0"/>
              <a:t>Where are great white sharks found?</a:t>
            </a:r>
          </a:p>
          <a:p>
            <a:pPr marL="457200" indent="-457200">
              <a:buFont typeface="+mj-lt"/>
              <a:buAutoNum type="arabicPeriod"/>
            </a:pPr>
            <a:r>
              <a:rPr lang="en-US" sz="2000" dirty="0" smtClean="0"/>
              <a:t>How long do great white sharks live?</a:t>
            </a:r>
          </a:p>
        </p:txBody>
      </p:sp>
      <p:pic>
        <p:nvPicPr>
          <p:cNvPr id="5" name="Picture Placeholder 4" descr="usetwo.jpg"/>
          <p:cNvPicPr>
            <a:picLocks noGrp="1" noChangeAspect="1"/>
          </p:cNvPicPr>
          <p:nvPr>
            <p:ph type="pic" idx="1"/>
          </p:nvPr>
        </p:nvPicPr>
        <p:blipFill>
          <a:blip r:embed="rId2" cstate="print"/>
          <a:srcRect l="12486" r="12486"/>
          <a:stretch>
            <a:fillRect/>
          </a:stretch>
        </p:blipFill>
        <p:spPr/>
      </p:pic>
      <p:sp>
        <p:nvSpPr>
          <p:cNvPr id="6" name="TextBox 5"/>
          <p:cNvSpPr txBox="1"/>
          <p:nvPr/>
        </p:nvSpPr>
        <p:spPr>
          <a:xfrm>
            <a:off x="609600" y="152400"/>
            <a:ext cx="4572000" cy="584775"/>
          </a:xfrm>
          <a:prstGeom prst="rect">
            <a:avLst/>
          </a:prstGeom>
          <a:noFill/>
        </p:spPr>
        <p:txBody>
          <a:bodyPr wrap="square" rtlCol="0">
            <a:spAutoFit/>
          </a:bodyPr>
          <a:lstStyle/>
          <a:p>
            <a:r>
              <a:rPr lang="en-US" sz="3200" dirty="0" smtClean="0"/>
              <a:t>Day One</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0"/>
            <a:ext cx="3429000" cy="2057400"/>
          </a:xfrm>
        </p:spPr>
        <p:txBody>
          <a:bodyPr/>
          <a:lstStyle/>
          <a:p>
            <a:pPr algn="ctr"/>
            <a:r>
              <a:rPr lang="en-US" dirty="0" smtClean="0"/>
              <a:t>Answers That you found after your research</a:t>
            </a:r>
            <a:endParaRPr lang="en-US" dirty="0"/>
          </a:p>
        </p:txBody>
      </p:sp>
      <p:sp>
        <p:nvSpPr>
          <p:cNvPr id="3" name="Text Placeholder 2"/>
          <p:cNvSpPr>
            <a:spLocks noGrp="1"/>
          </p:cNvSpPr>
          <p:nvPr>
            <p:ph type="body" sz="half" idx="2"/>
          </p:nvPr>
        </p:nvSpPr>
        <p:spPr>
          <a:xfrm>
            <a:off x="5389098" y="2133600"/>
            <a:ext cx="3429000" cy="4724400"/>
          </a:xfrm>
        </p:spPr>
        <p:txBody>
          <a:bodyPr>
            <a:normAutofit/>
          </a:bodyPr>
          <a:lstStyle/>
          <a:p>
            <a:pPr lvl="0"/>
            <a:r>
              <a:rPr lang="en-US" sz="1500" dirty="0" smtClean="0"/>
              <a:t>Great white sharks are gray on top and white underneath</a:t>
            </a:r>
          </a:p>
          <a:p>
            <a:pPr lvl="1"/>
            <a:r>
              <a:rPr lang="en-US" sz="1500" dirty="0" smtClean="0"/>
              <a:t>The white belly blends in with the sky and the dark back blends in with the rocks below</a:t>
            </a:r>
          </a:p>
          <a:p>
            <a:pPr lvl="0"/>
            <a:r>
              <a:rPr lang="en-US" sz="1500" dirty="0" smtClean="0"/>
              <a:t>It is a myth that great white sharks are mean eaters (Great white sharks only kill about six people a year)</a:t>
            </a:r>
          </a:p>
          <a:p>
            <a:pPr lvl="0"/>
            <a:r>
              <a:rPr lang="en-US" sz="1500" dirty="0" smtClean="0"/>
              <a:t>When a shark attacks the shark only tends to bite a person not actually to eat them </a:t>
            </a:r>
          </a:p>
          <a:p>
            <a:pPr lvl="0"/>
            <a:r>
              <a:rPr lang="en-US" sz="1500" dirty="0" smtClean="0"/>
              <a:t>Great whites are the largest predatory fish</a:t>
            </a:r>
          </a:p>
          <a:p>
            <a:pPr lvl="0"/>
            <a:r>
              <a:rPr lang="en-US" sz="1500" dirty="0" smtClean="0"/>
              <a:t>Female great white sharks are larger than the male great white shark </a:t>
            </a:r>
          </a:p>
          <a:p>
            <a:pPr lvl="0"/>
            <a:r>
              <a:rPr lang="en-US" sz="1500" dirty="0" smtClean="0"/>
              <a:t> The great white shark ranges from 3-6m, sometimes much larger</a:t>
            </a:r>
          </a:p>
          <a:p>
            <a:pPr lvl="0"/>
            <a:endParaRPr lang="en-US" sz="1500" dirty="0" smtClean="0"/>
          </a:p>
          <a:p>
            <a:pPr marL="864108" lvl="1" indent="-342900">
              <a:buAutoNum type="arabicParenR"/>
            </a:pPr>
            <a:endParaRPr lang="en-US" dirty="0"/>
          </a:p>
        </p:txBody>
      </p:sp>
      <p:pic>
        <p:nvPicPr>
          <p:cNvPr id="5" name="Picture Placeholder 4" descr="now.jpg"/>
          <p:cNvPicPr>
            <a:picLocks noGrp="1" noChangeAspect="1"/>
          </p:cNvPicPr>
          <p:nvPr>
            <p:ph type="pic" idx="1"/>
          </p:nvPr>
        </p:nvPicPr>
        <p:blipFill>
          <a:blip r:embed="rId2" cstate="print"/>
          <a:srcRect l="14233" r="14233"/>
          <a:stretch>
            <a:fillRect/>
          </a:stretch>
        </p:blipFill>
        <p:spPr/>
      </p:pic>
      <p:sp>
        <p:nvSpPr>
          <p:cNvPr id="6" name="TextBox 5"/>
          <p:cNvSpPr txBox="1"/>
          <p:nvPr/>
        </p:nvSpPr>
        <p:spPr>
          <a:xfrm>
            <a:off x="381000" y="0"/>
            <a:ext cx="4343400" cy="584775"/>
          </a:xfrm>
          <a:prstGeom prst="rect">
            <a:avLst/>
          </a:prstGeom>
          <a:noFill/>
        </p:spPr>
        <p:txBody>
          <a:bodyPr wrap="square" rtlCol="0">
            <a:spAutoFit/>
          </a:bodyPr>
          <a:lstStyle/>
          <a:p>
            <a:r>
              <a:rPr lang="en-US" sz="3200" dirty="0" smtClean="0"/>
              <a:t>Day One</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0"/>
            <a:ext cx="3429000" cy="1524000"/>
          </a:xfrm>
        </p:spPr>
        <p:txBody>
          <a:bodyPr>
            <a:normAutofit/>
          </a:bodyPr>
          <a:lstStyle/>
          <a:p>
            <a:pPr algn="ctr"/>
            <a:r>
              <a:rPr lang="en-US" sz="2800" dirty="0" smtClean="0"/>
              <a:t>Answers That you found after your research</a:t>
            </a:r>
            <a:endParaRPr lang="en-US" sz="2800" dirty="0"/>
          </a:p>
        </p:txBody>
      </p:sp>
      <p:sp>
        <p:nvSpPr>
          <p:cNvPr id="3" name="Text Placeholder 2"/>
          <p:cNvSpPr>
            <a:spLocks noGrp="1"/>
          </p:cNvSpPr>
          <p:nvPr>
            <p:ph type="body" sz="half" idx="2"/>
          </p:nvPr>
        </p:nvSpPr>
        <p:spPr>
          <a:xfrm>
            <a:off x="5389098" y="1600200"/>
            <a:ext cx="3429000" cy="5029200"/>
          </a:xfrm>
        </p:spPr>
        <p:txBody>
          <a:bodyPr>
            <a:normAutofit/>
          </a:bodyPr>
          <a:lstStyle/>
          <a:p>
            <a:pPr>
              <a:buFont typeface="Arial" pitchFamily="34" charset="0"/>
              <a:buChar char="•"/>
            </a:pPr>
            <a:endParaRPr lang="en-US" sz="1600" dirty="0" smtClean="0"/>
          </a:p>
          <a:p>
            <a:pPr>
              <a:buFont typeface="Arial" pitchFamily="34" charset="0"/>
              <a:buChar char="•"/>
            </a:pPr>
            <a:endParaRPr lang="en-US" dirty="0" smtClean="0"/>
          </a:p>
          <a:p>
            <a:pPr>
              <a:buFont typeface="Arial" pitchFamily="34" charset="0"/>
              <a:buChar char="•"/>
            </a:pPr>
            <a:endParaRPr lang="en-US" baseline="30000" dirty="0" smtClean="0"/>
          </a:p>
        </p:txBody>
      </p:sp>
      <p:pic>
        <p:nvPicPr>
          <p:cNvPr id="5" name="Picture Placeholder 4" descr="three shark.jpg"/>
          <p:cNvPicPr>
            <a:picLocks noGrp="1" noChangeAspect="1"/>
          </p:cNvPicPr>
          <p:nvPr>
            <p:ph type="pic" idx="1"/>
          </p:nvPr>
        </p:nvPicPr>
        <p:blipFill>
          <a:blip r:embed="rId2" cstate="print"/>
          <a:srcRect l="16988" r="16988"/>
          <a:stretch>
            <a:fillRect/>
          </a:stretch>
        </p:blipFill>
        <p:spPr/>
      </p:pic>
      <p:sp>
        <p:nvSpPr>
          <p:cNvPr id="6" name="TextBox 5"/>
          <p:cNvSpPr txBox="1"/>
          <p:nvPr/>
        </p:nvSpPr>
        <p:spPr>
          <a:xfrm>
            <a:off x="5334000" y="1752600"/>
            <a:ext cx="3505200" cy="3600986"/>
          </a:xfrm>
          <a:prstGeom prst="rect">
            <a:avLst/>
          </a:prstGeom>
          <a:noFill/>
        </p:spPr>
        <p:txBody>
          <a:bodyPr wrap="square" rtlCol="0">
            <a:spAutoFit/>
          </a:bodyPr>
          <a:lstStyle/>
          <a:p>
            <a:pPr lvl="0"/>
            <a:r>
              <a:rPr lang="en-US" sz="1500" dirty="0" smtClean="0"/>
              <a:t>The great white shark are fish</a:t>
            </a:r>
          </a:p>
          <a:p>
            <a:pPr lvl="0"/>
            <a:r>
              <a:rPr lang="en-US" sz="1500" dirty="0" smtClean="0"/>
              <a:t>Great whites are found in cool coastal waters throughout the world</a:t>
            </a:r>
          </a:p>
          <a:p>
            <a:pPr lvl="0"/>
            <a:r>
              <a:rPr lang="en-US" sz="1500" dirty="0" smtClean="0"/>
              <a:t>We have no reliable data on the population of the great white sharks, however scientists agree the numbers are decreasing and this is why </a:t>
            </a:r>
          </a:p>
          <a:p>
            <a:pPr lvl="1"/>
            <a:r>
              <a:rPr lang="en-US" sz="1500" dirty="0" smtClean="0"/>
              <a:t>They are on the endangered spices list due to hunting</a:t>
            </a:r>
          </a:p>
          <a:p>
            <a:pPr lvl="0"/>
            <a:r>
              <a:rPr lang="en-US" sz="1500" dirty="0" smtClean="0"/>
              <a:t>Great whites have 3000 serrated, triangular teeth arranged in several rows</a:t>
            </a:r>
          </a:p>
          <a:p>
            <a:pPr lvl="0"/>
            <a:r>
              <a:rPr lang="en-US" sz="1500" dirty="0" smtClean="0"/>
              <a:t>When a great white shark looses a tooth the shark re-grows that tooth</a:t>
            </a:r>
          </a:p>
          <a:p>
            <a:endParaRPr lang="en-US" dirty="0"/>
          </a:p>
        </p:txBody>
      </p:sp>
      <p:sp>
        <p:nvSpPr>
          <p:cNvPr id="7" name="TextBox 6"/>
          <p:cNvSpPr txBox="1"/>
          <p:nvPr/>
        </p:nvSpPr>
        <p:spPr>
          <a:xfrm>
            <a:off x="304800" y="0"/>
            <a:ext cx="3657600" cy="861774"/>
          </a:xfrm>
          <a:prstGeom prst="rect">
            <a:avLst/>
          </a:prstGeom>
          <a:noFill/>
        </p:spPr>
        <p:txBody>
          <a:bodyPr wrap="square" rtlCol="0">
            <a:spAutoFit/>
          </a:bodyPr>
          <a:lstStyle/>
          <a:p>
            <a:r>
              <a:rPr lang="en-US" sz="3200" dirty="0" smtClean="0"/>
              <a:t>Day One</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0"/>
            <a:ext cx="3429000" cy="1676400"/>
          </a:xfrm>
        </p:spPr>
        <p:txBody>
          <a:bodyPr>
            <a:normAutofit/>
          </a:bodyPr>
          <a:lstStyle/>
          <a:p>
            <a:r>
              <a:rPr lang="en-US" sz="2800" dirty="0" smtClean="0"/>
              <a:t>Answers That you found after your research</a:t>
            </a:r>
            <a:endParaRPr lang="en-US" sz="2800" dirty="0"/>
          </a:p>
        </p:txBody>
      </p:sp>
      <p:sp>
        <p:nvSpPr>
          <p:cNvPr id="3" name="Text Placeholder 2"/>
          <p:cNvSpPr>
            <a:spLocks noGrp="1"/>
          </p:cNvSpPr>
          <p:nvPr>
            <p:ph type="body" sz="half" idx="2"/>
          </p:nvPr>
        </p:nvSpPr>
        <p:spPr>
          <a:xfrm>
            <a:off x="5389098" y="1676400"/>
            <a:ext cx="3429000" cy="5029200"/>
          </a:xfrm>
        </p:spPr>
        <p:txBody>
          <a:bodyPr/>
          <a:lstStyle/>
          <a:p>
            <a:pPr lvl="0"/>
            <a:r>
              <a:rPr lang="en-US" sz="1500" dirty="0" smtClean="0"/>
              <a:t>Great white sharks cannot swim backwards</a:t>
            </a:r>
          </a:p>
          <a:p>
            <a:pPr lvl="0"/>
            <a:r>
              <a:rPr lang="en-US" sz="1500" dirty="0" smtClean="0"/>
              <a:t>Great whites can jump out of the water</a:t>
            </a:r>
          </a:p>
          <a:p>
            <a:pPr lvl="0"/>
            <a:r>
              <a:rPr lang="en-US" sz="1500" dirty="0" smtClean="0"/>
              <a:t>Great whites  do not chew their prey, they hold their prey in their mouths until the prey stops struggling then they swallow</a:t>
            </a:r>
          </a:p>
          <a:p>
            <a:pPr lvl="0"/>
            <a:r>
              <a:rPr lang="en-US" sz="1500" dirty="0" smtClean="0"/>
              <a:t>No one k now the life span of the great white shark; they guess 30 years to over 100 years</a:t>
            </a:r>
          </a:p>
          <a:p>
            <a:pPr lvl="0"/>
            <a:r>
              <a:rPr lang="en-US" sz="1500" dirty="0" smtClean="0"/>
              <a:t>The great white shark is not the largest shark</a:t>
            </a:r>
          </a:p>
          <a:p>
            <a:pPr lvl="0"/>
            <a:r>
              <a:rPr lang="en-US" sz="1500" dirty="0" smtClean="0"/>
              <a:t>Great white sharks must always swim or they will sink</a:t>
            </a:r>
          </a:p>
          <a:p>
            <a:pPr lvl="0"/>
            <a:r>
              <a:rPr lang="en-US" sz="1500" dirty="0" smtClean="0"/>
              <a:t>Great whites have an amazing sense of smell which helps them hunt</a:t>
            </a:r>
          </a:p>
          <a:p>
            <a:endParaRPr lang="en-US" dirty="0"/>
          </a:p>
        </p:txBody>
      </p:sp>
      <p:pic>
        <p:nvPicPr>
          <p:cNvPr id="5" name="Picture Placeholder 4" descr="need.jpg"/>
          <p:cNvPicPr>
            <a:picLocks noGrp="1" noChangeAspect="1"/>
          </p:cNvPicPr>
          <p:nvPr>
            <p:ph type="pic" idx="1"/>
          </p:nvPr>
        </p:nvPicPr>
        <p:blipFill>
          <a:blip r:embed="rId2" cstate="print"/>
          <a:srcRect l="17130" r="17130"/>
          <a:stretch>
            <a:fillRect/>
          </a:stretch>
        </p:blipFill>
        <p:spPr/>
      </p:pic>
      <p:sp>
        <p:nvSpPr>
          <p:cNvPr id="6" name="TextBox 5"/>
          <p:cNvSpPr txBox="1"/>
          <p:nvPr/>
        </p:nvSpPr>
        <p:spPr>
          <a:xfrm>
            <a:off x="381000" y="228600"/>
            <a:ext cx="2667000" cy="861774"/>
          </a:xfrm>
          <a:prstGeom prst="rect">
            <a:avLst/>
          </a:prstGeom>
          <a:noFill/>
        </p:spPr>
        <p:txBody>
          <a:bodyPr wrap="square" rtlCol="0">
            <a:spAutoFit/>
          </a:bodyPr>
          <a:lstStyle/>
          <a:p>
            <a:r>
              <a:rPr lang="en-US" sz="3200" dirty="0" smtClean="0"/>
              <a:t>Day One</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465</TotalTime>
  <Words>1402</Words>
  <Application>Microsoft Office PowerPoint</Application>
  <PresentationFormat>On-screen Show (4:3)</PresentationFormat>
  <Paragraphs>170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Opulent</vt:lpstr>
      <vt:lpstr>Four Square  Method </vt:lpstr>
      <vt:lpstr>Choosing Your Topic</vt:lpstr>
      <vt:lpstr>Creating your web</vt:lpstr>
      <vt:lpstr>Fill in  Your Web </vt:lpstr>
      <vt:lpstr>My Essay On great White Sharks </vt:lpstr>
      <vt:lpstr>Find your Research Needed </vt:lpstr>
      <vt:lpstr>Answers That you found after your research</vt:lpstr>
      <vt:lpstr>Answers That you found after your research</vt:lpstr>
      <vt:lpstr>Answers That you found after your research</vt:lpstr>
      <vt:lpstr>Answers That you found after your research</vt:lpstr>
      <vt:lpstr>First Four Square </vt:lpstr>
      <vt:lpstr>Second Four Square </vt:lpstr>
      <vt:lpstr>Third Four Square </vt:lpstr>
      <vt:lpstr>Second Four Square </vt:lpstr>
      <vt:lpstr>Putting it all Together</vt:lpstr>
      <vt:lpstr>Putting it all Together</vt:lpstr>
      <vt:lpstr>Putting it all Together</vt:lpstr>
    </vt:vector>
  </TitlesOfParts>
  <Company>Central Arizoan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Four Square  Method</dc:title>
  <dc:creator>Desereehoward</dc:creator>
  <cp:lastModifiedBy> </cp:lastModifiedBy>
  <cp:revision>72</cp:revision>
  <dcterms:created xsi:type="dcterms:W3CDTF">2011-03-23T01:48:24Z</dcterms:created>
  <dcterms:modified xsi:type="dcterms:W3CDTF">2011-03-29T19:17:30Z</dcterms:modified>
</cp:coreProperties>
</file>